
<file path=[Content_Types].xml><?xml version="1.0" encoding="utf-8"?>
<Types xmlns="http://schemas.openxmlformats.org/package/2006/content-types">
  <Default Extension="aac" ContentType="audio/aac"/>
  <Default Extension="png" ContentType="image/png"/>
  <Default Extension="mp3" ContentType="audio/m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60" r:id="rId3"/>
    <p:sldId id="287" r:id="rId4"/>
    <p:sldId id="268" r:id="rId5"/>
    <p:sldId id="277" r:id="rId6"/>
    <p:sldId id="290" r:id="rId7"/>
    <p:sldId id="270" r:id="rId8"/>
    <p:sldId id="269" r:id="rId9"/>
    <p:sldId id="271" r:id="rId10"/>
    <p:sldId id="272" r:id="rId11"/>
    <p:sldId id="288" r:id="rId12"/>
    <p:sldId id="289" r:id="rId13"/>
    <p:sldId id="257" r:id="rId14"/>
    <p:sldId id="278" r:id="rId15"/>
    <p:sldId id="280" r:id="rId16"/>
    <p:sldId id="281" r:id="rId17"/>
    <p:sldId id="282" r:id="rId18"/>
    <p:sldId id="283" r:id="rId19"/>
    <p:sldId id="284" r:id="rId20"/>
    <p:sldId id="285" r:id="rId21"/>
    <p:sldId id="275" r:id="rId22"/>
    <p:sldId id="273" r:id="rId23"/>
    <p:sldId id="274" r:id="rId24"/>
    <p:sldId id="276" r:id="rId2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3658"/>
    <a:srgbClr val="5F4E7E"/>
    <a:srgbClr val="664892"/>
    <a:srgbClr val="2921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70" autoAdjust="0"/>
    <p:restoredTop sz="84959" autoAdjust="0"/>
  </p:normalViewPr>
  <p:slideViewPr>
    <p:cSldViewPr snapToGrid="0">
      <p:cViewPr varScale="1">
        <p:scale>
          <a:sx n="91" d="100"/>
          <a:sy n="91" d="100"/>
        </p:scale>
        <p:origin x="492" y="8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A83AF2-BF12-411C-B183-0C2A2DF844D8}" type="datetimeFigureOut">
              <a:rPr lang="de-DE" smtClean="0"/>
              <a:t>24.02.2022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67BC21-0278-48F4-9C8D-BF1DE83F6B6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9277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031">
            <a:extLst>
              <a:ext uri="{FF2B5EF4-FFF2-40B4-BE49-F238E27FC236}">
                <a16:creationId xmlns:a16="http://schemas.microsoft.com/office/drawing/2014/main" id="{A6EA46DE-4E2C-4536-B42B-E142351DB8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7C06C38-CA3F-448C-AA7B-448FB15C19D8}" type="slidenum">
              <a:rPr lang="de-DE" altLang="de-DE"/>
              <a:pPr>
                <a:spcBef>
                  <a:spcPct val="0"/>
                </a:spcBef>
              </a:pPr>
              <a:t>2</a:t>
            </a:fld>
            <a:endParaRPr lang="de-DE" altLang="de-DE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2F0B2605-0EC7-4986-A429-AAB4C9D49C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60D01F75-6719-49C0-831A-A158375715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de-DE" altLang="de-DE"/>
              <a:t>Seit einigen Jahren führen wir in Feldkirchen unser eigenes Einschulungsverfahren durch. Es ist entstanden durch die Zusammenarbeit </a:t>
            </a:r>
          </a:p>
          <a:p>
            <a:pPr eaLnBrk="1" hangingPunct="1"/>
            <a:r>
              <a:rPr lang="de-DE" altLang="de-DE"/>
              <a:t>Fast aller Feldkirchener Lehrerinnen. Anfangs gab es immer wieder Ängste und Sorgen von Eltern, die meinten, wir würden hier strenge</a:t>
            </a:r>
          </a:p>
          <a:p>
            <a:pPr eaLnBrk="1" hangingPunct="1"/>
            <a:r>
              <a:rPr lang="de-DE" altLang="de-DE"/>
              <a:t>Maßstäbe anlegen, um nur die ganz fähigen fitten Kinder aufzunehmen. Das ist nicht unser Ziel. Wir wollen mit unserem Einschulungs-</a:t>
            </a:r>
          </a:p>
          <a:p>
            <a:pPr eaLnBrk="1" hangingPunct="1"/>
            <a:r>
              <a:rPr lang="de-DE" altLang="de-DE"/>
              <a:t>Verfahren mit Ihnen in den Dialog kommen, um eine mögliche Förderung in einer bestimmten Teilleistungsschwäche anzuraten. Dieses</a:t>
            </a:r>
          </a:p>
          <a:p>
            <a:pPr eaLnBrk="1" hangingPunct="1"/>
            <a:r>
              <a:rPr lang="de-DE" altLang="de-DE"/>
              <a:t>Einschulungsverfahren ist auch eine Hilfe für die späteren Jahre, wenn es irgendeine Auffälligkeit gibt. Es ist eine Entlastung für die </a:t>
            </a:r>
          </a:p>
          <a:p>
            <a:pPr eaLnBrk="1" hangingPunct="1"/>
            <a:r>
              <a:rPr lang="de-DE" altLang="de-DE"/>
              <a:t>Erstklasslehrerin. Sie weiß bei einer Auffälligkeit, die schon im Einschulungsverfahren auftrat, dass es nicht eine zeitabhängige oder </a:t>
            </a:r>
          </a:p>
          <a:p>
            <a:pPr eaLnBrk="1" hangingPunct="1"/>
            <a:r>
              <a:rPr lang="de-DE" altLang="de-DE"/>
              <a:t>lehrerinabhängige Erscheinung ist.     </a:t>
            </a:r>
          </a:p>
        </p:txBody>
      </p:sp>
    </p:spTree>
    <p:extLst>
      <p:ext uri="{BB962C8B-B14F-4D97-AF65-F5344CB8AC3E}">
        <p14:creationId xmlns:p14="http://schemas.microsoft.com/office/powerpoint/2010/main" val="27710137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031">
            <a:extLst>
              <a:ext uri="{FF2B5EF4-FFF2-40B4-BE49-F238E27FC236}">
                <a16:creationId xmlns:a16="http://schemas.microsoft.com/office/drawing/2014/main" id="{A6EA46DE-4E2C-4536-B42B-E142351DB8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7C06C38-CA3F-448C-AA7B-448FB15C19D8}" type="slidenum">
              <a:rPr lang="de-DE" altLang="de-DE"/>
              <a:pPr>
                <a:spcBef>
                  <a:spcPct val="0"/>
                </a:spcBef>
              </a:pPr>
              <a:t>3</a:t>
            </a:fld>
            <a:endParaRPr lang="de-DE" altLang="de-DE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2F0B2605-0EC7-4986-A429-AAB4C9D49C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60D01F75-6719-49C0-831A-A158375715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de-DE" altLang="de-DE"/>
              <a:t>Seit einigen Jahren führen wir in Feldkirchen unser eigenes Einschulungsverfahren durch. Es ist entstanden durch die Zusammenarbeit </a:t>
            </a:r>
          </a:p>
          <a:p>
            <a:pPr eaLnBrk="1" hangingPunct="1"/>
            <a:r>
              <a:rPr lang="de-DE" altLang="de-DE"/>
              <a:t>Fast aller Feldkirchener Lehrerinnen. Anfangs gab es immer wieder Ängste und Sorgen von Eltern, die meinten, wir würden hier strenge</a:t>
            </a:r>
          </a:p>
          <a:p>
            <a:pPr eaLnBrk="1" hangingPunct="1"/>
            <a:r>
              <a:rPr lang="de-DE" altLang="de-DE"/>
              <a:t>Maßstäbe anlegen, um nur die ganz fähigen fitten Kinder aufzunehmen. Das ist nicht unser Ziel. Wir wollen mit unserem Einschulungs-</a:t>
            </a:r>
          </a:p>
          <a:p>
            <a:pPr eaLnBrk="1" hangingPunct="1"/>
            <a:r>
              <a:rPr lang="de-DE" altLang="de-DE"/>
              <a:t>Verfahren mit Ihnen in den Dialog kommen, um eine mögliche Förderung in einer bestimmten Teilleistungsschwäche anzuraten. Dieses</a:t>
            </a:r>
          </a:p>
          <a:p>
            <a:pPr eaLnBrk="1" hangingPunct="1"/>
            <a:r>
              <a:rPr lang="de-DE" altLang="de-DE"/>
              <a:t>Einschulungsverfahren ist auch eine Hilfe für die späteren Jahre, wenn es irgendeine Auffälligkeit gibt. Es ist eine Entlastung für die </a:t>
            </a:r>
          </a:p>
          <a:p>
            <a:pPr eaLnBrk="1" hangingPunct="1"/>
            <a:r>
              <a:rPr lang="de-DE" altLang="de-DE"/>
              <a:t>Erstklasslehrerin. Sie weiß bei einer Auffälligkeit, die schon im Einschulungsverfahren auftrat, dass es nicht eine zeitabhängige oder </a:t>
            </a:r>
          </a:p>
          <a:p>
            <a:pPr eaLnBrk="1" hangingPunct="1"/>
            <a:r>
              <a:rPr lang="de-DE" altLang="de-DE"/>
              <a:t>lehrerinabhängige Erscheinung ist.     </a:t>
            </a:r>
          </a:p>
        </p:txBody>
      </p:sp>
    </p:spTree>
    <p:extLst>
      <p:ext uri="{BB962C8B-B14F-4D97-AF65-F5344CB8AC3E}">
        <p14:creationId xmlns:p14="http://schemas.microsoft.com/office/powerpoint/2010/main" val="20351413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031">
            <a:extLst>
              <a:ext uri="{FF2B5EF4-FFF2-40B4-BE49-F238E27FC236}">
                <a16:creationId xmlns:a16="http://schemas.microsoft.com/office/drawing/2014/main" id="{A6EA46DE-4E2C-4536-B42B-E142351DB8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7C06C38-CA3F-448C-AA7B-448FB15C19D8}" type="slidenum">
              <a:rPr lang="de-DE" altLang="de-DE"/>
              <a:pPr>
                <a:spcBef>
                  <a:spcPct val="0"/>
                </a:spcBef>
              </a:pPr>
              <a:t>4</a:t>
            </a:fld>
            <a:endParaRPr lang="de-DE" altLang="de-DE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2F0B2605-0EC7-4986-A429-AAB4C9D49C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60D01F75-6719-49C0-831A-A158375715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de-DE" altLang="de-DE"/>
              <a:t>Seit einigen Jahren führen wir in Feldkirchen unser eigenes Einschulungsverfahren durch. Es ist entstanden durch die Zusammenarbeit </a:t>
            </a:r>
          </a:p>
          <a:p>
            <a:pPr eaLnBrk="1" hangingPunct="1"/>
            <a:r>
              <a:rPr lang="de-DE" altLang="de-DE"/>
              <a:t>Fast aller Feldkirchener Lehrerinnen. Anfangs gab es immer wieder Ängste und Sorgen von Eltern, die meinten, wir würden hier strenge</a:t>
            </a:r>
          </a:p>
          <a:p>
            <a:pPr eaLnBrk="1" hangingPunct="1"/>
            <a:r>
              <a:rPr lang="de-DE" altLang="de-DE"/>
              <a:t>Maßstäbe anlegen, um nur die ganz fähigen fitten Kinder aufzunehmen. Das ist nicht unser Ziel. Wir wollen mit unserem Einschulungs-</a:t>
            </a:r>
          </a:p>
          <a:p>
            <a:pPr eaLnBrk="1" hangingPunct="1"/>
            <a:r>
              <a:rPr lang="de-DE" altLang="de-DE"/>
              <a:t>Verfahren mit Ihnen in den Dialog kommen, um eine mögliche Förderung in einer bestimmten Teilleistungsschwäche anzuraten. Dieses</a:t>
            </a:r>
          </a:p>
          <a:p>
            <a:pPr eaLnBrk="1" hangingPunct="1"/>
            <a:r>
              <a:rPr lang="de-DE" altLang="de-DE"/>
              <a:t>Einschulungsverfahren ist auch eine Hilfe für die späteren Jahre, wenn es irgendeine Auffälligkeit gibt. Es ist eine Entlastung für die </a:t>
            </a:r>
          </a:p>
          <a:p>
            <a:pPr eaLnBrk="1" hangingPunct="1"/>
            <a:r>
              <a:rPr lang="de-DE" altLang="de-DE"/>
              <a:t>Erstklasslehrerin. Sie weiß bei einer Auffälligkeit, die schon im Einschulungsverfahren auftrat, dass es nicht eine zeitabhängige oder </a:t>
            </a:r>
          </a:p>
          <a:p>
            <a:pPr eaLnBrk="1" hangingPunct="1"/>
            <a:r>
              <a:rPr lang="de-DE" altLang="de-DE"/>
              <a:t>lehrerinabhängige Erscheinung ist.     </a:t>
            </a:r>
          </a:p>
        </p:txBody>
      </p:sp>
    </p:spTree>
    <p:extLst>
      <p:ext uri="{BB962C8B-B14F-4D97-AF65-F5344CB8AC3E}">
        <p14:creationId xmlns:p14="http://schemas.microsoft.com/office/powerpoint/2010/main" val="24678576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031">
            <a:extLst>
              <a:ext uri="{FF2B5EF4-FFF2-40B4-BE49-F238E27FC236}">
                <a16:creationId xmlns:a16="http://schemas.microsoft.com/office/drawing/2014/main" id="{A6EA46DE-4E2C-4536-B42B-E142351DB8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7C06C38-CA3F-448C-AA7B-448FB15C19D8}" type="slidenum">
              <a:rPr lang="de-DE" altLang="de-DE"/>
              <a:pPr>
                <a:spcBef>
                  <a:spcPct val="0"/>
                </a:spcBef>
              </a:pPr>
              <a:t>5</a:t>
            </a:fld>
            <a:endParaRPr lang="de-DE" altLang="de-DE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2F0B2605-0EC7-4986-A429-AAB4C9D49C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60D01F75-6719-49C0-831A-A158375715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de-DE" altLang="de-DE"/>
              <a:t>Seit einigen Jahren führen wir in Feldkirchen unser eigenes Einschulungsverfahren durch. Es ist entstanden durch die Zusammenarbeit </a:t>
            </a:r>
          </a:p>
          <a:p>
            <a:pPr eaLnBrk="1" hangingPunct="1"/>
            <a:r>
              <a:rPr lang="de-DE" altLang="de-DE"/>
              <a:t>Fast aller Feldkirchener Lehrerinnen. Anfangs gab es immer wieder Ängste und Sorgen von Eltern, die meinten, wir würden hier strenge</a:t>
            </a:r>
          </a:p>
          <a:p>
            <a:pPr eaLnBrk="1" hangingPunct="1"/>
            <a:r>
              <a:rPr lang="de-DE" altLang="de-DE"/>
              <a:t>Maßstäbe anlegen, um nur die ganz fähigen fitten Kinder aufzunehmen. Das ist nicht unser Ziel. Wir wollen mit unserem Einschulungs-</a:t>
            </a:r>
          </a:p>
          <a:p>
            <a:pPr eaLnBrk="1" hangingPunct="1"/>
            <a:r>
              <a:rPr lang="de-DE" altLang="de-DE"/>
              <a:t>Verfahren mit Ihnen in den Dialog kommen, um eine mögliche Förderung in einer bestimmten Teilleistungsschwäche anzuraten. Dieses</a:t>
            </a:r>
          </a:p>
          <a:p>
            <a:pPr eaLnBrk="1" hangingPunct="1"/>
            <a:r>
              <a:rPr lang="de-DE" altLang="de-DE"/>
              <a:t>Einschulungsverfahren ist auch eine Hilfe für die späteren Jahre, wenn es irgendeine Auffälligkeit gibt. Es ist eine Entlastung für die </a:t>
            </a:r>
          </a:p>
          <a:p>
            <a:pPr eaLnBrk="1" hangingPunct="1"/>
            <a:r>
              <a:rPr lang="de-DE" altLang="de-DE"/>
              <a:t>Erstklasslehrerin. Sie weiß bei einer Auffälligkeit, die schon im Einschulungsverfahren auftrat, dass es nicht eine zeitabhängige oder </a:t>
            </a:r>
          </a:p>
          <a:p>
            <a:pPr eaLnBrk="1" hangingPunct="1"/>
            <a:r>
              <a:rPr lang="de-DE" altLang="de-DE"/>
              <a:t>lehrerinabhängige Erscheinung ist.     </a:t>
            </a:r>
          </a:p>
        </p:txBody>
      </p:sp>
    </p:spTree>
    <p:extLst>
      <p:ext uri="{BB962C8B-B14F-4D97-AF65-F5344CB8AC3E}">
        <p14:creationId xmlns:p14="http://schemas.microsoft.com/office/powerpoint/2010/main" val="1508557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031">
            <a:extLst>
              <a:ext uri="{FF2B5EF4-FFF2-40B4-BE49-F238E27FC236}">
                <a16:creationId xmlns:a16="http://schemas.microsoft.com/office/drawing/2014/main" id="{A6EA46DE-4E2C-4536-B42B-E142351DB8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7C06C38-CA3F-448C-AA7B-448FB15C19D8}" type="slidenum">
              <a:rPr lang="de-DE" altLang="de-DE"/>
              <a:pPr>
                <a:spcBef>
                  <a:spcPct val="0"/>
                </a:spcBef>
              </a:pPr>
              <a:t>6</a:t>
            </a:fld>
            <a:endParaRPr lang="de-DE" altLang="de-DE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2F0B2605-0EC7-4986-A429-AAB4C9D49C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60D01F75-6719-49C0-831A-A158375715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de-DE" altLang="de-DE"/>
              <a:t>Seit einigen Jahren führen wir in Feldkirchen unser eigenes Einschulungsverfahren durch. Es ist entstanden durch die Zusammenarbeit </a:t>
            </a:r>
          </a:p>
          <a:p>
            <a:pPr eaLnBrk="1" hangingPunct="1"/>
            <a:r>
              <a:rPr lang="de-DE" altLang="de-DE"/>
              <a:t>Fast aller Feldkirchener Lehrerinnen. Anfangs gab es immer wieder Ängste und Sorgen von Eltern, die meinten, wir würden hier strenge</a:t>
            </a:r>
          </a:p>
          <a:p>
            <a:pPr eaLnBrk="1" hangingPunct="1"/>
            <a:r>
              <a:rPr lang="de-DE" altLang="de-DE"/>
              <a:t>Maßstäbe anlegen, um nur die ganz fähigen fitten Kinder aufzunehmen. Das ist nicht unser Ziel. Wir wollen mit unserem Einschulungs-</a:t>
            </a:r>
          </a:p>
          <a:p>
            <a:pPr eaLnBrk="1" hangingPunct="1"/>
            <a:r>
              <a:rPr lang="de-DE" altLang="de-DE"/>
              <a:t>Verfahren mit Ihnen in den Dialog kommen, um eine mögliche Förderung in einer bestimmten Teilleistungsschwäche anzuraten. Dieses</a:t>
            </a:r>
          </a:p>
          <a:p>
            <a:pPr eaLnBrk="1" hangingPunct="1"/>
            <a:r>
              <a:rPr lang="de-DE" altLang="de-DE"/>
              <a:t>Einschulungsverfahren ist auch eine Hilfe für die späteren Jahre, wenn es irgendeine Auffälligkeit gibt. Es ist eine Entlastung für die </a:t>
            </a:r>
          </a:p>
          <a:p>
            <a:pPr eaLnBrk="1" hangingPunct="1"/>
            <a:r>
              <a:rPr lang="de-DE" altLang="de-DE"/>
              <a:t>Erstklasslehrerin. Sie weiß bei einer Auffälligkeit, die schon im Einschulungsverfahren auftrat, dass es nicht eine zeitabhängige oder </a:t>
            </a:r>
          </a:p>
          <a:p>
            <a:pPr eaLnBrk="1" hangingPunct="1"/>
            <a:r>
              <a:rPr lang="de-DE" altLang="de-DE"/>
              <a:t>lehrerinabhängige Erscheinung ist.     </a:t>
            </a:r>
          </a:p>
        </p:txBody>
      </p:sp>
    </p:spTree>
    <p:extLst>
      <p:ext uri="{BB962C8B-B14F-4D97-AF65-F5344CB8AC3E}">
        <p14:creationId xmlns:p14="http://schemas.microsoft.com/office/powerpoint/2010/main" val="10183685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031">
            <a:extLst>
              <a:ext uri="{FF2B5EF4-FFF2-40B4-BE49-F238E27FC236}">
                <a16:creationId xmlns:a16="http://schemas.microsoft.com/office/drawing/2014/main" id="{A6EA46DE-4E2C-4536-B42B-E142351DB8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7C06C38-CA3F-448C-AA7B-448FB15C19D8}" type="slidenum">
              <a:rPr lang="de-DE" altLang="de-DE"/>
              <a:pPr>
                <a:spcBef>
                  <a:spcPct val="0"/>
                </a:spcBef>
              </a:pPr>
              <a:t>7</a:t>
            </a:fld>
            <a:endParaRPr lang="de-DE" altLang="de-DE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2F0B2605-0EC7-4986-A429-AAB4C9D49C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60D01F75-6719-49C0-831A-A158375715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de-DE" altLang="de-DE"/>
              <a:t>Seit einigen Jahren führen wir in Feldkirchen unser eigenes Einschulungsverfahren durch. Es ist entstanden durch die Zusammenarbeit </a:t>
            </a:r>
          </a:p>
          <a:p>
            <a:pPr eaLnBrk="1" hangingPunct="1"/>
            <a:r>
              <a:rPr lang="de-DE" altLang="de-DE"/>
              <a:t>Fast aller Feldkirchener Lehrerinnen. Anfangs gab es immer wieder Ängste und Sorgen von Eltern, die meinten, wir würden hier strenge</a:t>
            </a:r>
          </a:p>
          <a:p>
            <a:pPr eaLnBrk="1" hangingPunct="1"/>
            <a:r>
              <a:rPr lang="de-DE" altLang="de-DE"/>
              <a:t>Maßstäbe anlegen, um nur die ganz fähigen fitten Kinder aufzunehmen. Das ist nicht unser Ziel. Wir wollen mit unserem Einschulungs-</a:t>
            </a:r>
          </a:p>
          <a:p>
            <a:pPr eaLnBrk="1" hangingPunct="1"/>
            <a:r>
              <a:rPr lang="de-DE" altLang="de-DE"/>
              <a:t>Verfahren mit Ihnen in den Dialog kommen, um eine mögliche Förderung in einer bestimmten Teilleistungsschwäche anzuraten. Dieses</a:t>
            </a:r>
          </a:p>
          <a:p>
            <a:pPr eaLnBrk="1" hangingPunct="1"/>
            <a:r>
              <a:rPr lang="de-DE" altLang="de-DE"/>
              <a:t>Einschulungsverfahren ist auch eine Hilfe für die späteren Jahre, wenn es irgendeine Auffälligkeit gibt. Es ist eine Entlastung für die </a:t>
            </a:r>
          </a:p>
          <a:p>
            <a:pPr eaLnBrk="1" hangingPunct="1"/>
            <a:r>
              <a:rPr lang="de-DE" altLang="de-DE"/>
              <a:t>Erstklasslehrerin. Sie weiß bei einer Auffälligkeit, die schon im Einschulungsverfahren auftrat, dass es nicht eine zeitabhängige oder </a:t>
            </a:r>
          </a:p>
          <a:p>
            <a:pPr eaLnBrk="1" hangingPunct="1"/>
            <a:r>
              <a:rPr lang="de-DE" altLang="de-DE"/>
              <a:t>lehrerinabhängige Erscheinung ist.     </a:t>
            </a:r>
          </a:p>
        </p:txBody>
      </p:sp>
    </p:spTree>
    <p:extLst>
      <p:ext uri="{BB962C8B-B14F-4D97-AF65-F5344CB8AC3E}">
        <p14:creationId xmlns:p14="http://schemas.microsoft.com/office/powerpoint/2010/main" val="24958028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031">
            <a:extLst>
              <a:ext uri="{FF2B5EF4-FFF2-40B4-BE49-F238E27FC236}">
                <a16:creationId xmlns:a16="http://schemas.microsoft.com/office/drawing/2014/main" id="{A6EA46DE-4E2C-4536-B42B-E142351DB8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7C06C38-CA3F-448C-AA7B-448FB15C19D8}" type="slidenum">
              <a:rPr lang="de-DE" altLang="de-DE"/>
              <a:pPr>
                <a:spcBef>
                  <a:spcPct val="0"/>
                </a:spcBef>
              </a:pPr>
              <a:t>8</a:t>
            </a:fld>
            <a:endParaRPr lang="de-DE" altLang="de-DE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2F0B2605-0EC7-4986-A429-AAB4C9D49C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60D01F75-6719-49C0-831A-A158375715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de-DE" altLang="de-DE"/>
              <a:t>Seit einigen Jahren führen wir in Feldkirchen unser eigenes Einschulungsverfahren durch. Es ist entstanden durch die Zusammenarbeit </a:t>
            </a:r>
          </a:p>
          <a:p>
            <a:pPr eaLnBrk="1" hangingPunct="1"/>
            <a:r>
              <a:rPr lang="de-DE" altLang="de-DE"/>
              <a:t>Fast aller Feldkirchener Lehrerinnen. Anfangs gab es immer wieder Ängste und Sorgen von Eltern, die meinten, wir würden hier strenge</a:t>
            </a:r>
          </a:p>
          <a:p>
            <a:pPr eaLnBrk="1" hangingPunct="1"/>
            <a:r>
              <a:rPr lang="de-DE" altLang="de-DE"/>
              <a:t>Maßstäbe anlegen, um nur die ganz fähigen fitten Kinder aufzunehmen. Das ist nicht unser Ziel. Wir wollen mit unserem Einschulungs-</a:t>
            </a:r>
          </a:p>
          <a:p>
            <a:pPr eaLnBrk="1" hangingPunct="1"/>
            <a:r>
              <a:rPr lang="de-DE" altLang="de-DE"/>
              <a:t>Verfahren mit Ihnen in den Dialog kommen, um eine mögliche Förderung in einer bestimmten Teilleistungsschwäche anzuraten. Dieses</a:t>
            </a:r>
          </a:p>
          <a:p>
            <a:pPr eaLnBrk="1" hangingPunct="1"/>
            <a:r>
              <a:rPr lang="de-DE" altLang="de-DE"/>
              <a:t>Einschulungsverfahren ist auch eine Hilfe für die späteren Jahre, wenn es irgendeine Auffälligkeit gibt. Es ist eine Entlastung für die </a:t>
            </a:r>
          </a:p>
          <a:p>
            <a:pPr eaLnBrk="1" hangingPunct="1"/>
            <a:r>
              <a:rPr lang="de-DE" altLang="de-DE"/>
              <a:t>Erstklasslehrerin. Sie weiß bei einer Auffälligkeit, die schon im Einschulungsverfahren auftrat, dass es nicht eine zeitabhängige oder </a:t>
            </a:r>
          </a:p>
          <a:p>
            <a:pPr eaLnBrk="1" hangingPunct="1"/>
            <a:r>
              <a:rPr lang="de-DE" altLang="de-DE"/>
              <a:t>lehrerinabhängige Erscheinung ist.     </a:t>
            </a:r>
          </a:p>
        </p:txBody>
      </p:sp>
    </p:spTree>
    <p:extLst>
      <p:ext uri="{BB962C8B-B14F-4D97-AF65-F5344CB8AC3E}">
        <p14:creationId xmlns:p14="http://schemas.microsoft.com/office/powerpoint/2010/main" val="7419428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031">
            <a:extLst>
              <a:ext uri="{FF2B5EF4-FFF2-40B4-BE49-F238E27FC236}">
                <a16:creationId xmlns:a16="http://schemas.microsoft.com/office/drawing/2014/main" id="{A6EA46DE-4E2C-4536-B42B-E142351DB8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7C06C38-CA3F-448C-AA7B-448FB15C19D8}" type="slidenum">
              <a:rPr lang="de-DE" altLang="de-DE"/>
              <a:pPr>
                <a:spcBef>
                  <a:spcPct val="0"/>
                </a:spcBef>
              </a:pPr>
              <a:t>9</a:t>
            </a:fld>
            <a:endParaRPr lang="de-DE" altLang="de-DE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2F0B2605-0EC7-4986-A429-AAB4C9D49C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60D01F75-6719-49C0-831A-A158375715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de-DE" altLang="de-DE"/>
              <a:t>Seit einigen Jahren führen wir in Feldkirchen unser eigenes Einschulungsverfahren durch. Es ist entstanden durch die Zusammenarbeit </a:t>
            </a:r>
          </a:p>
          <a:p>
            <a:pPr eaLnBrk="1" hangingPunct="1"/>
            <a:r>
              <a:rPr lang="de-DE" altLang="de-DE"/>
              <a:t>Fast aller Feldkirchener Lehrerinnen. Anfangs gab es immer wieder Ängste und Sorgen von Eltern, die meinten, wir würden hier strenge</a:t>
            </a:r>
          </a:p>
          <a:p>
            <a:pPr eaLnBrk="1" hangingPunct="1"/>
            <a:r>
              <a:rPr lang="de-DE" altLang="de-DE"/>
              <a:t>Maßstäbe anlegen, um nur die ganz fähigen fitten Kinder aufzunehmen. Das ist nicht unser Ziel. Wir wollen mit unserem Einschulungs-</a:t>
            </a:r>
          </a:p>
          <a:p>
            <a:pPr eaLnBrk="1" hangingPunct="1"/>
            <a:r>
              <a:rPr lang="de-DE" altLang="de-DE"/>
              <a:t>Verfahren mit Ihnen in den Dialog kommen, um eine mögliche Förderung in einer bestimmten Teilleistungsschwäche anzuraten. Dieses</a:t>
            </a:r>
          </a:p>
          <a:p>
            <a:pPr eaLnBrk="1" hangingPunct="1"/>
            <a:r>
              <a:rPr lang="de-DE" altLang="de-DE"/>
              <a:t>Einschulungsverfahren ist auch eine Hilfe für die späteren Jahre, wenn es irgendeine Auffälligkeit gibt. Es ist eine Entlastung für die </a:t>
            </a:r>
          </a:p>
          <a:p>
            <a:pPr eaLnBrk="1" hangingPunct="1"/>
            <a:r>
              <a:rPr lang="de-DE" altLang="de-DE"/>
              <a:t>Erstklasslehrerin. Sie weiß bei einer Auffälligkeit, die schon im Einschulungsverfahren auftrat, dass es nicht eine zeitabhängige oder </a:t>
            </a:r>
          </a:p>
          <a:p>
            <a:pPr eaLnBrk="1" hangingPunct="1"/>
            <a:r>
              <a:rPr lang="de-DE" altLang="de-DE"/>
              <a:t>lehrerinabhängige Erscheinung ist.     </a:t>
            </a:r>
          </a:p>
        </p:txBody>
      </p:sp>
    </p:spTree>
    <p:extLst>
      <p:ext uri="{BB962C8B-B14F-4D97-AF65-F5344CB8AC3E}">
        <p14:creationId xmlns:p14="http://schemas.microsoft.com/office/powerpoint/2010/main" val="33809115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031">
            <a:extLst>
              <a:ext uri="{FF2B5EF4-FFF2-40B4-BE49-F238E27FC236}">
                <a16:creationId xmlns:a16="http://schemas.microsoft.com/office/drawing/2014/main" id="{A6EA46DE-4E2C-4536-B42B-E142351DB8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7C06C38-CA3F-448C-AA7B-448FB15C19D8}" type="slidenum">
              <a:rPr lang="de-DE" altLang="de-DE"/>
              <a:pPr>
                <a:spcBef>
                  <a:spcPct val="0"/>
                </a:spcBef>
              </a:pPr>
              <a:t>10</a:t>
            </a:fld>
            <a:endParaRPr lang="de-DE" altLang="de-DE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2F0B2605-0EC7-4986-A429-AAB4C9D49C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60D01F75-6719-49C0-831A-A158375715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de-DE" altLang="de-DE"/>
              <a:t>Seit einigen Jahren führen wir in Feldkirchen unser eigenes Einschulungsverfahren durch. Es ist entstanden durch die Zusammenarbeit </a:t>
            </a:r>
          </a:p>
          <a:p>
            <a:pPr eaLnBrk="1" hangingPunct="1"/>
            <a:r>
              <a:rPr lang="de-DE" altLang="de-DE"/>
              <a:t>Fast aller Feldkirchener Lehrerinnen. Anfangs gab es immer wieder Ängste und Sorgen von Eltern, die meinten, wir würden hier strenge</a:t>
            </a:r>
          </a:p>
          <a:p>
            <a:pPr eaLnBrk="1" hangingPunct="1"/>
            <a:r>
              <a:rPr lang="de-DE" altLang="de-DE"/>
              <a:t>Maßstäbe anlegen, um nur die ganz fähigen fitten Kinder aufzunehmen. Das ist nicht unser Ziel. Wir wollen mit unserem Einschulungs-</a:t>
            </a:r>
          </a:p>
          <a:p>
            <a:pPr eaLnBrk="1" hangingPunct="1"/>
            <a:r>
              <a:rPr lang="de-DE" altLang="de-DE"/>
              <a:t>Verfahren mit Ihnen in den Dialog kommen, um eine mögliche Förderung in einer bestimmten Teilleistungsschwäche anzuraten. Dieses</a:t>
            </a:r>
          </a:p>
          <a:p>
            <a:pPr eaLnBrk="1" hangingPunct="1"/>
            <a:r>
              <a:rPr lang="de-DE" altLang="de-DE"/>
              <a:t>Einschulungsverfahren ist auch eine Hilfe für die späteren Jahre, wenn es irgendeine Auffälligkeit gibt. Es ist eine Entlastung für die </a:t>
            </a:r>
          </a:p>
          <a:p>
            <a:pPr eaLnBrk="1" hangingPunct="1"/>
            <a:r>
              <a:rPr lang="de-DE" altLang="de-DE"/>
              <a:t>Erstklasslehrerin. Sie weiß bei einer Auffälligkeit, die schon im Einschulungsverfahren auftrat, dass es nicht eine zeitabhängige oder </a:t>
            </a:r>
          </a:p>
          <a:p>
            <a:pPr eaLnBrk="1" hangingPunct="1"/>
            <a:r>
              <a:rPr lang="de-DE" altLang="de-DE"/>
              <a:t>lehrerinabhängige Erscheinung ist.     </a:t>
            </a:r>
          </a:p>
        </p:txBody>
      </p:sp>
    </p:spTree>
    <p:extLst>
      <p:ext uri="{BB962C8B-B14F-4D97-AF65-F5344CB8AC3E}">
        <p14:creationId xmlns:p14="http://schemas.microsoft.com/office/powerpoint/2010/main" val="39414338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031">
            <a:extLst>
              <a:ext uri="{FF2B5EF4-FFF2-40B4-BE49-F238E27FC236}">
                <a16:creationId xmlns:a16="http://schemas.microsoft.com/office/drawing/2014/main" id="{A6EA46DE-4E2C-4536-B42B-E142351DB8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7C06C38-CA3F-448C-AA7B-448FB15C19D8}" type="slidenum">
              <a:rPr lang="de-DE" altLang="de-DE"/>
              <a:pPr>
                <a:spcBef>
                  <a:spcPct val="0"/>
                </a:spcBef>
              </a:pPr>
              <a:t>11</a:t>
            </a:fld>
            <a:endParaRPr lang="de-DE" altLang="de-DE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2F0B2605-0EC7-4986-A429-AAB4C9D49C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60D01F75-6719-49C0-831A-A158375715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de-DE" altLang="de-DE"/>
              <a:t>Seit einigen Jahren führen wir in Feldkirchen unser eigenes Einschulungsverfahren durch. Es ist entstanden durch die Zusammenarbeit </a:t>
            </a:r>
          </a:p>
          <a:p>
            <a:pPr eaLnBrk="1" hangingPunct="1"/>
            <a:r>
              <a:rPr lang="de-DE" altLang="de-DE"/>
              <a:t>Fast aller Feldkirchener Lehrerinnen. Anfangs gab es immer wieder Ängste und Sorgen von Eltern, die meinten, wir würden hier strenge</a:t>
            </a:r>
          </a:p>
          <a:p>
            <a:pPr eaLnBrk="1" hangingPunct="1"/>
            <a:r>
              <a:rPr lang="de-DE" altLang="de-DE"/>
              <a:t>Maßstäbe anlegen, um nur die ganz fähigen fitten Kinder aufzunehmen. Das ist nicht unser Ziel. Wir wollen mit unserem Einschulungs-</a:t>
            </a:r>
          </a:p>
          <a:p>
            <a:pPr eaLnBrk="1" hangingPunct="1"/>
            <a:r>
              <a:rPr lang="de-DE" altLang="de-DE"/>
              <a:t>Verfahren mit Ihnen in den Dialog kommen, um eine mögliche Förderung in einer bestimmten Teilleistungsschwäche anzuraten. Dieses</a:t>
            </a:r>
          </a:p>
          <a:p>
            <a:pPr eaLnBrk="1" hangingPunct="1"/>
            <a:r>
              <a:rPr lang="de-DE" altLang="de-DE"/>
              <a:t>Einschulungsverfahren ist auch eine Hilfe für die späteren Jahre, wenn es irgendeine Auffälligkeit gibt. Es ist eine Entlastung für die </a:t>
            </a:r>
          </a:p>
          <a:p>
            <a:pPr eaLnBrk="1" hangingPunct="1"/>
            <a:r>
              <a:rPr lang="de-DE" altLang="de-DE"/>
              <a:t>Erstklasslehrerin. Sie weiß bei einer Auffälligkeit, die schon im Einschulungsverfahren auftrat, dass es nicht eine zeitabhängige oder </a:t>
            </a:r>
          </a:p>
          <a:p>
            <a:pPr eaLnBrk="1" hangingPunct="1"/>
            <a:r>
              <a:rPr lang="de-DE" altLang="de-DE"/>
              <a:t>lehrerinabhängige Erscheinung ist.     </a:t>
            </a:r>
          </a:p>
        </p:txBody>
      </p:sp>
    </p:spTree>
    <p:extLst>
      <p:ext uri="{BB962C8B-B14F-4D97-AF65-F5344CB8AC3E}">
        <p14:creationId xmlns:p14="http://schemas.microsoft.com/office/powerpoint/2010/main" val="29479294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031">
            <a:extLst>
              <a:ext uri="{FF2B5EF4-FFF2-40B4-BE49-F238E27FC236}">
                <a16:creationId xmlns:a16="http://schemas.microsoft.com/office/drawing/2014/main" id="{A6EA46DE-4E2C-4536-B42B-E142351DB8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7C06C38-CA3F-448C-AA7B-448FB15C19D8}" type="slidenum">
              <a:rPr lang="de-DE" altLang="de-DE"/>
              <a:pPr>
                <a:spcBef>
                  <a:spcPct val="0"/>
                </a:spcBef>
              </a:pPr>
              <a:t>12</a:t>
            </a:fld>
            <a:endParaRPr lang="de-DE" altLang="de-DE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2F0B2605-0EC7-4986-A429-AAB4C9D49C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60D01F75-6719-49C0-831A-A158375715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de-DE" altLang="de-DE"/>
              <a:t>Seit einigen Jahren führen wir in Feldkirchen unser eigenes Einschulungsverfahren durch. Es ist entstanden durch die Zusammenarbeit </a:t>
            </a:r>
          </a:p>
          <a:p>
            <a:pPr eaLnBrk="1" hangingPunct="1"/>
            <a:r>
              <a:rPr lang="de-DE" altLang="de-DE"/>
              <a:t>Fast aller Feldkirchener Lehrerinnen. Anfangs gab es immer wieder Ängste und Sorgen von Eltern, die meinten, wir würden hier strenge</a:t>
            </a:r>
          </a:p>
          <a:p>
            <a:pPr eaLnBrk="1" hangingPunct="1"/>
            <a:r>
              <a:rPr lang="de-DE" altLang="de-DE"/>
              <a:t>Maßstäbe anlegen, um nur die ganz fähigen fitten Kinder aufzunehmen. Das ist nicht unser Ziel. Wir wollen mit unserem Einschulungs-</a:t>
            </a:r>
          </a:p>
          <a:p>
            <a:pPr eaLnBrk="1" hangingPunct="1"/>
            <a:r>
              <a:rPr lang="de-DE" altLang="de-DE"/>
              <a:t>Verfahren mit Ihnen in den Dialog kommen, um eine mögliche Förderung in einer bestimmten Teilleistungsschwäche anzuraten. Dieses</a:t>
            </a:r>
          </a:p>
          <a:p>
            <a:pPr eaLnBrk="1" hangingPunct="1"/>
            <a:r>
              <a:rPr lang="de-DE" altLang="de-DE"/>
              <a:t>Einschulungsverfahren ist auch eine Hilfe für die späteren Jahre, wenn es irgendeine Auffälligkeit gibt. Es ist eine Entlastung für die </a:t>
            </a:r>
          </a:p>
          <a:p>
            <a:pPr eaLnBrk="1" hangingPunct="1"/>
            <a:r>
              <a:rPr lang="de-DE" altLang="de-DE"/>
              <a:t>Erstklasslehrerin. Sie weiß bei einer Auffälligkeit, die schon im Einschulungsverfahren auftrat, dass es nicht eine zeitabhängige oder </a:t>
            </a:r>
          </a:p>
          <a:p>
            <a:pPr eaLnBrk="1" hangingPunct="1"/>
            <a:r>
              <a:rPr lang="de-DE" altLang="de-DE"/>
              <a:t>lehrerinabhängige Erscheinung ist.     </a:t>
            </a:r>
          </a:p>
        </p:txBody>
      </p:sp>
    </p:spTree>
    <p:extLst>
      <p:ext uri="{BB962C8B-B14F-4D97-AF65-F5344CB8AC3E}">
        <p14:creationId xmlns:p14="http://schemas.microsoft.com/office/powerpoint/2010/main" val="9389572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031">
            <a:extLst>
              <a:ext uri="{FF2B5EF4-FFF2-40B4-BE49-F238E27FC236}">
                <a16:creationId xmlns:a16="http://schemas.microsoft.com/office/drawing/2014/main" id="{A6EA46DE-4E2C-4536-B42B-E142351DB8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7C06C38-CA3F-448C-AA7B-448FB15C19D8}" type="slidenum">
              <a:rPr lang="de-DE" altLang="de-DE"/>
              <a:pPr>
                <a:spcBef>
                  <a:spcPct val="0"/>
                </a:spcBef>
              </a:pPr>
              <a:t>21</a:t>
            </a:fld>
            <a:endParaRPr lang="de-DE" altLang="de-DE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2F0B2605-0EC7-4986-A429-AAB4C9D49C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60D01F75-6719-49C0-831A-A158375715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de-DE" altLang="de-DE"/>
              <a:t>Seit einigen Jahren führen wir in Feldkirchen unser eigenes Einschulungsverfahren durch. Es ist entstanden durch die Zusammenarbeit </a:t>
            </a:r>
          </a:p>
          <a:p>
            <a:pPr eaLnBrk="1" hangingPunct="1"/>
            <a:r>
              <a:rPr lang="de-DE" altLang="de-DE"/>
              <a:t>Fast aller Feldkirchener Lehrerinnen. Anfangs gab es immer wieder Ängste und Sorgen von Eltern, die meinten, wir würden hier strenge</a:t>
            </a:r>
          </a:p>
          <a:p>
            <a:pPr eaLnBrk="1" hangingPunct="1"/>
            <a:r>
              <a:rPr lang="de-DE" altLang="de-DE"/>
              <a:t>Maßstäbe anlegen, um nur die ganz fähigen fitten Kinder aufzunehmen. Das ist nicht unser Ziel. Wir wollen mit unserem Einschulungs-</a:t>
            </a:r>
          </a:p>
          <a:p>
            <a:pPr eaLnBrk="1" hangingPunct="1"/>
            <a:r>
              <a:rPr lang="de-DE" altLang="de-DE"/>
              <a:t>Verfahren mit Ihnen in den Dialog kommen, um eine mögliche Förderung in einer bestimmten Teilleistungsschwäche anzuraten. Dieses</a:t>
            </a:r>
          </a:p>
          <a:p>
            <a:pPr eaLnBrk="1" hangingPunct="1"/>
            <a:r>
              <a:rPr lang="de-DE" altLang="de-DE"/>
              <a:t>Einschulungsverfahren ist auch eine Hilfe für die späteren Jahre, wenn es irgendeine Auffälligkeit gibt. Es ist eine Entlastung für die </a:t>
            </a:r>
          </a:p>
          <a:p>
            <a:pPr eaLnBrk="1" hangingPunct="1"/>
            <a:r>
              <a:rPr lang="de-DE" altLang="de-DE"/>
              <a:t>Erstklasslehrerin. Sie weiß bei einer Auffälligkeit, die schon im Einschulungsverfahren auftrat, dass es nicht eine zeitabhängige oder </a:t>
            </a:r>
          </a:p>
          <a:p>
            <a:pPr eaLnBrk="1" hangingPunct="1"/>
            <a:r>
              <a:rPr lang="de-DE" altLang="de-DE"/>
              <a:t>lehrerinabhängige Erscheinung ist.     </a:t>
            </a:r>
          </a:p>
        </p:txBody>
      </p:sp>
    </p:spTree>
    <p:extLst>
      <p:ext uri="{BB962C8B-B14F-4D97-AF65-F5344CB8AC3E}">
        <p14:creationId xmlns:p14="http://schemas.microsoft.com/office/powerpoint/2010/main" val="40837588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031">
            <a:extLst>
              <a:ext uri="{FF2B5EF4-FFF2-40B4-BE49-F238E27FC236}">
                <a16:creationId xmlns:a16="http://schemas.microsoft.com/office/drawing/2014/main" id="{A6EA46DE-4E2C-4536-B42B-E142351DB8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7C06C38-CA3F-448C-AA7B-448FB15C19D8}" type="slidenum">
              <a:rPr lang="de-DE" altLang="de-DE"/>
              <a:pPr>
                <a:spcBef>
                  <a:spcPct val="0"/>
                </a:spcBef>
              </a:pPr>
              <a:t>22</a:t>
            </a:fld>
            <a:endParaRPr lang="de-DE" altLang="de-DE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2F0B2605-0EC7-4986-A429-AAB4C9D49C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60D01F75-6719-49C0-831A-A158375715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de-DE" altLang="de-DE" dirty="0"/>
              <a:t>Seit einigen Jahren führen wir in Feldkirchen unser eigenes Einschulungsverfahren durch. Es ist entstanden durch die Zusammenarbeit </a:t>
            </a:r>
          </a:p>
          <a:p>
            <a:pPr eaLnBrk="1" hangingPunct="1"/>
            <a:r>
              <a:rPr lang="de-DE" altLang="de-DE" dirty="0"/>
              <a:t>Fast aller </a:t>
            </a:r>
            <a:r>
              <a:rPr lang="de-DE" altLang="de-DE" dirty="0" err="1"/>
              <a:t>Feldkirchener</a:t>
            </a:r>
            <a:r>
              <a:rPr lang="de-DE" altLang="de-DE" dirty="0"/>
              <a:t> Lehrerinnen. Anfangs gab es immer wieder Ängste und Sorgen von Eltern, die meinten, wir würden hier strenge</a:t>
            </a:r>
          </a:p>
          <a:p>
            <a:pPr eaLnBrk="1" hangingPunct="1"/>
            <a:r>
              <a:rPr lang="de-DE" altLang="de-DE" dirty="0"/>
              <a:t>Maßstäbe anlegen, um nur die ganz fähigen fitten Kinder aufzunehmen. Das ist nicht unser Ziel. Wir wollen mit unserem Einschulungs-</a:t>
            </a:r>
          </a:p>
          <a:p>
            <a:pPr eaLnBrk="1" hangingPunct="1"/>
            <a:r>
              <a:rPr lang="de-DE" altLang="de-DE" dirty="0"/>
              <a:t>Verfahren mit Ihnen in den Dialog kommen, um eine mögliche Förderung in einer bestimmten Teilleistungsschwäche anzuraten. Dieses</a:t>
            </a:r>
          </a:p>
          <a:p>
            <a:pPr eaLnBrk="1" hangingPunct="1"/>
            <a:r>
              <a:rPr lang="de-DE" altLang="de-DE" dirty="0"/>
              <a:t>Einschulungsverfahren ist auch eine Hilfe für die späteren Jahre, wenn es irgendeine Auffälligkeit gibt. Es ist eine Entlastung für die </a:t>
            </a:r>
          </a:p>
          <a:p>
            <a:pPr eaLnBrk="1" hangingPunct="1"/>
            <a:r>
              <a:rPr lang="de-DE" altLang="de-DE" dirty="0"/>
              <a:t>Erstklasslehrerin. Sie weiß bei einer Auffälligkeit, die schon im Einschulungsverfahren auftrat, dass es nicht eine zeitabhängige oder </a:t>
            </a:r>
          </a:p>
          <a:p>
            <a:pPr eaLnBrk="1" hangingPunct="1"/>
            <a:r>
              <a:rPr lang="de-DE" altLang="de-DE" dirty="0" err="1"/>
              <a:t>lehrerinabhängige</a:t>
            </a:r>
            <a:r>
              <a:rPr lang="de-DE" altLang="de-DE" dirty="0"/>
              <a:t> Erscheinung ist.     </a:t>
            </a:r>
          </a:p>
        </p:txBody>
      </p:sp>
    </p:spTree>
    <p:extLst>
      <p:ext uri="{BB962C8B-B14F-4D97-AF65-F5344CB8AC3E}">
        <p14:creationId xmlns:p14="http://schemas.microsoft.com/office/powerpoint/2010/main" val="36139509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031">
            <a:extLst>
              <a:ext uri="{FF2B5EF4-FFF2-40B4-BE49-F238E27FC236}">
                <a16:creationId xmlns:a16="http://schemas.microsoft.com/office/drawing/2014/main" id="{A6EA46DE-4E2C-4536-B42B-E142351DB8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7C06C38-CA3F-448C-AA7B-448FB15C19D8}" type="slidenum">
              <a:rPr lang="de-DE" altLang="de-DE"/>
              <a:pPr>
                <a:spcBef>
                  <a:spcPct val="0"/>
                </a:spcBef>
              </a:pPr>
              <a:t>23</a:t>
            </a:fld>
            <a:endParaRPr lang="de-DE" altLang="de-DE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2F0B2605-0EC7-4986-A429-AAB4C9D49C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60D01F75-6719-49C0-831A-A158375715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de-DE" altLang="de-DE"/>
              <a:t>Seit einigen Jahren führen wir in Feldkirchen unser eigenes Einschulungsverfahren durch. Es ist entstanden durch die Zusammenarbeit </a:t>
            </a:r>
          </a:p>
          <a:p>
            <a:pPr eaLnBrk="1" hangingPunct="1"/>
            <a:r>
              <a:rPr lang="de-DE" altLang="de-DE"/>
              <a:t>Fast aller Feldkirchener Lehrerinnen. Anfangs gab es immer wieder Ängste und Sorgen von Eltern, die meinten, wir würden hier strenge</a:t>
            </a:r>
          </a:p>
          <a:p>
            <a:pPr eaLnBrk="1" hangingPunct="1"/>
            <a:r>
              <a:rPr lang="de-DE" altLang="de-DE"/>
              <a:t>Maßstäbe anlegen, um nur die ganz fähigen fitten Kinder aufzunehmen. Das ist nicht unser Ziel. Wir wollen mit unserem Einschulungs-</a:t>
            </a:r>
          </a:p>
          <a:p>
            <a:pPr eaLnBrk="1" hangingPunct="1"/>
            <a:r>
              <a:rPr lang="de-DE" altLang="de-DE"/>
              <a:t>Verfahren mit Ihnen in den Dialog kommen, um eine mögliche Förderung in einer bestimmten Teilleistungsschwäche anzuraten. Dieses</a:t>
            </a:r>
          </a:p>
          <a:p>
            <a:pPr eaLnBrk="1" hangingPunct="1"/>
            <a:r>
              <a:rPr lang="de-DE" altLang="de-DE"/>
              <a:t>Einschulungsverfahren ist auch eine Hilfe für die späteren Jahre, wenn es irgendeine Auffälligkeit gibt. Es ist eine Entlastung für die </a:t>
            </a:r>
          </a:p>
          <a:p>
            <a:pPr eaLnBrk="1" hangingPunct="1"/>
            <a:r>
              <a:rPr lang="de-DE" altLang="de-DE"/>
              <a:t>Erstklasslehrerin. Sie weiß bei einer Auffälligkeit, die schon im Einschulungsverfahren auftrat, dass es nicht eine zeitabhängige oder </a:t>
            </a:r>
          </a:p>
          <a:p>
            <a:pPr eaLnBrk="1" hangingPunct="1"/>
            <a:r>
              <a:rPr lang="de-DE" altLang="de-DE"/>
              <a:t>lehrerinabhängige Erscheinung ist.     </a:t>
            </a:r>
          </a:p>
        </p:txBody>
      </p:sp>
    </p:spTree>
    <p:extLst>
      <p:ext uri="{BB962C8B-B14F-4D97-AF65-F5344CB8AC3E}">
        <p14:creationId xmlns:p14="http://schemas.microsoft.com/office/powerpoint/2010/main" val="2212583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1E05ED-6480-4125-8594-6DF532D526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B5FF0C5-4385-4962-9FF1-71BA2FCCF5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7EFB5A6-B55D-412C-8669-3CA578A2D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1FD00-8CED-4F50-8E91-B8F34F98C456}" type="datetimeFigureOut">
              <a:rPr lang="de-DE" smtClean="0"/>
              <a:t>24.02.2022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F685ACB-9276-493A-8F02-89EB2BBE6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9DEE7D6-6126-4D38-90F5-24D4178DA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65165-4FF2-4135-930C-5B117895FE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1019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E807E6-702B-4872-B219-C90383C70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A361F78-64F6-47F7-A34D-C01A9464FF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1D8A3E1-61B0-4C44-A554-452B6F5CE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1FD00-8CED-4F50-8E91-B8F34F98C456}" type="datetimeFigureOut">
              <a:rPr lang="de-DE" smtClean="0"/>
              <a:t>24.02.2022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02AAD75-AAD4-4211-BD97-8CEF5902A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4389F34-A761-4A92-B45D-0A8CBFEE2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65165-4FF2-4135-930C-5B117895FE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7153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832EC8-3BB9-40C2-85C0-4680E2F1B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F0CA71B-EA63-4D75-BDEB-EFF8C1D9E1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19FAA19-0683-4385-9F8E-088649E8F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1FD00-8CED-4F50-8E91-B8F34F98C456}" type="datetimeFigureOut">
              <a:rPr lang="de-DE" smtClean="0"/>
              <a:t>24.02.2022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BDC6D02-FDBF-4926-9D3E-206E74438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1CD4092-F265-4EAC-BFC7-4C8C03BCF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65165-4FF2-4135-930C-5B117895FE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8210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89BE1E-105A-4B3D-907C-6721818BE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C784E8C-E421-4A9C-8027-8FDD518664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7F1625F-3689-43C4-A8A5-7E8DA9DEC9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22A5151-0484-46AE-955B-49156A968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1FD00-8CED-4F50-8E91-B8F34F98C456}" type="datetimeFigureOut">
              <a:rPr lang="de-DE" smtClean="0"/>
              <a:t>24.02.2022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3F3D390-26DC-43C0-B051-1C928D1AC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A01137B-1874-4F46-85CA-D38FDBC3F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65165-4FF2-4135-930C-5B117895FE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6995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9FD35A-36C5-45AB-B2E3-9E4671B85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7485132-F5FE-42A1-8B96-994533A33C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ABA15D7-6196-4E30-BA90-3DB3AF461A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A070687-FA62-4FC6-B1A5-DD09EE1ED9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9FFC3F99-F857-42BF-9279-717C949CE4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1403D059-81F0-466F-8D95-F07660BD2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1FD00-8CED-4F50-8E91-B8F34F98C456}" type="datetimeFigureOut">
              <a:rPr lang="de-DE" smtClean="0"/>
              <a:t>24.02.2022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FB64CCAD-8445-4EDF-8FCC-BE1B5C014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1EA7C8D3-07D6-451B-9555-A0C29D8B2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65165-4FF2-4135-930C-5B117895FE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891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8A44E9-4B0B-406C-8854-E5DC8F20F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545E8B8-F9F9-4AAC-9857-478E856EE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1FD00-8CED-4F50-8E91-B8F34F98C456}" type="datetimeFigureOut">
              <a:rPr lang="de-DE" smtClean="0"/>
              <a:t>24.02.2022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212D153-ECB6-42AF-965C-A3BD0231E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4AF4E16-DE89-40C3-AB88-E80CB20F6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65165-4FF2-4135-930C-5B117895FE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0018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61C98A1B-066D-4129-A35A-65344D9AE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1FD00-8CED-4F50-8E91-B8F34F98C456}" type="datetimeFigureOut">
              <a:rPr lang="de-DE" smtClean="0"/>
              <a:t>24.02.2022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141DAFA-34FA-4826-A217-696644E93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C629858-F558-4DB6-8094-12F55E950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65165-4FF2-4135-930C-5B117895FE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9742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0DFEC3-72E1-459F-9135-16A6499AC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8CE9249-B9A1-4894-AFB6-BA2505BC00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17853D9-A37C-4EF9-9BA8-FD564BD0A3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A98FF6E-1698-4B11-BA9D-4D5DD8705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1FD00-8CED-4F50-8E91-B8F34F98C456}" type="datetimeFigureOut">
              <a:rPr lang="de-DE" smtClean="0"/>
              <a:t>24.02.2022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F63F7FD-759C-4670-9652-B1B2DE712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C3B93F3-D97C-48A0-BBB1-ABA4E540D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65165-4FF2-4135-930C-5B117895FE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3588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807DE2-AB4F-4E94-96C3-1E6508985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A56068BC-396E-4FD0-8137-758CC061BF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7F5F721-9EDE-4BFE-AE94-A4968160D7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6C61940-F19C-4040-9D17-861FB7A08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1FD00-8CED-4F50-8E91-B8F34F98C456}" type="datetimeFigureOut">
              <a:rPr lang="de-DE" smtClean="0"/>
              <a:t>24.02.2022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0CFD2A8-BBE1-47B9-82F2-8128DC616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D838B89-79E9-4805-B085-8294F5C6C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65165-4FF2-4135-930C-5B117895FE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709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51C8E9-0781-4A4C-88D4-AA5DED74F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DB67B15F-924B-4089-B8B8-66950B7D49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3211694-93E4-43FE-BE59-62F2FFCCC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1FD00-8CED-4F50-8E91-B8F34F98C456}" type="datetimeFigureOut">
              <a:rPr lang="de-DE" smtClean="0"/>
              <a:t>24.02.2022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0AB083F-4B74-4A27-8CA5-6E987291F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801EFFE-A6F5-4DC8-ABBB-C8822FEFA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65165-4FF2-4135-930C-5B117895FE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8089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DC4D7CD2-93FD-4B28-9C3A-5470E47E11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75D9705-4E37-4541-8F15-DC5D802E02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22D927D-6D92-412B-A2DB-B27D466F4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1FD00-8CED-4F50-8E91-B8F34F98C456}" type="datetimeFigureOut">
              <a:rPr lang="de-DE" smtClean="0"/>
              <a:t>24.02.2022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E445262-837A-4DFD-BC45-73BACD28C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2006F38-EF3A-4EA7-AD77-F895C05B8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65165-4FF2-4135-930C-5B117895FE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767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B9FDBD8A-A262-41FF-871F-666D6C1E9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24F341D-E197-4037-A8BB-048C4BF8ED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F256018-49A4-43A8-A8F5-712B1F9ED8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41FD00-8CED-4F50-8E91-B8F34F98C456}" type="datetimeFigureOut">
              <a:rPr lang="de-DE" smtClean="0"/>
              <a:t>24.02.2022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CC6099C-2A60-4E0A-8161-798B20DD25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2DD3B5D-555A-4484-9181-AEF73835B2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A65165-4FF2-4135-930C-5B117895FEE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11734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about:blank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aac"/><Relationship Id="rId1" Type="http://schemas.microsoft.com/office/2007/relationships/media" Target="../media/media1.aac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aac"/><Relationship Id="rId1" Type="http://schemas.microsoft.com/office/2007/relationships/media" Target="../media/media2.aac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aac"/><Relationship Id="rId1" Type="http://schemas.microsoft.com/office/2007/relationships/media" Target="../media/media3.aac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4.mp3"/><Relationship Id="rId1" Type="http://schemas.openxmlformats.org/officeDocument/2006/relationships/audio" Target="NULL" TargetMode="Externa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audio" Target="about:blank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5.mp3"/><Relationship Id="rId1" Type="http://schemas.openxmlformats.org/officeDocument/2006/relationships/audio" Target="NULL" TargetMode="Externa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6.mp3"/><Relationship Id="rId1" Type="http://schemas.openxmlformats.org/officeDocument/2006/relationships/audio" Target="NULL" TargetMode="Externa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aac"/><Relationship Id="rId1" Type="http://schemas.microsoft.com/office/2007/relationships/media" Target="../media/media7.aac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www.german-architects.com/images/Projects/55/90/66/e6445c432e6349fd8c133684a4a3ba8a/e6445c432e6349fd8c133684a4a3ba8a.8945f03a.jpg">
            <a:extLst>
              <a:ext uri="{FF2B5EF4-FFF2-40B4-BE49-F238E27FC236}">
                <a16:creationId xmlns:a16="http://schemas.microsoft.com/office/drawing/2014/main" id="{48FD5B52-4EC2-400D-9C0E-B7FFEC3168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75915" cy="7355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6F6CAAF-AEB6-498A-9422-BFBC042C4F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9670" y="880544"/>
            <a:ext cx="9144000" cy="2387600"/>
          </a:xfrm>
        </p:spPr>
        <p:txBody>
          <a:bodyPr>
            <a:noAutofit/>
          </a:bodyPr>
          <a:lstStyle/>
          <a:p>
            <a:pPr algn="l"/>
            <a:r>
              <a:rPr lang="de-DE" sz="8800" dirty="0">
                <a:solidFill>
                  <a:schemeClr val="bg1"/>
                </a:solidFill>
                <a:latin typeface="Trebuchet MS" panose="020B0603020202020204" pitchFamily="34" charset="0"/>
              </a:rPr>
              <a:t>SCHULSTART</a:t>
            </a:r>
            <a:r>
              <a:rPr lang="de-DE" sz="6600" dirty="0">
                <a:solidFill>
                  <a:schemeClr val="bg1"/>
                </a:solidFill>
                <a:latin typeface="Trebuchet MS" panose="020B0603020202020204" pitchFamily="34" charset="0"/>
              </a:rPr>
              <a:t/>
            </a:r>
            <a:br>
              <a:rPr lang="de-DE" sz="66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de-DE" sz="6600" dirty="0">
                <a:solidFill>
                  <a:schemeClr val="bg1"/>
                </a:solidFill>
                <a:latin typeface="Trebuchet MS" panose="020B0603020202020204" pitchFamily="34" charset="0"/>
              </a:rPr>
              <a:t>auf ins Abenteuer </a:t>
            </a:r>
            <a:br>
              <a:rPr lang="de-DE" sz="66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de-DE" sz="6600" dirty="0">
                <a:solidFill>
                  <a:schemeClr val="bg1"/>
                </a:solidFill>
                <a:latin typeface="Trebuchet MS" panose="020B0603020202020204" pitchFamily="34" charset="0"/>
              </a:rPr>
              <a:t>Schule</a:t>
            </a:r>
          </a:p>
        </p:txBody>
      </p:sp>
    </p:spTree>
    <p:extLst>
      <p:ext uri="{BB962C8B-B14F-4D97-AF65-F5344CB8AC3E}">
        <p14:creationId xmlns:p14="http://schemas.microsoft.com/office/powerpoint/2010/main" val="3629012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ACBE1851-2230-47A9-B000-CE9046EA61B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rgbClr val="4236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23B93832-6514-44F4-849B-5EE2C8A2337D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6679" y="3928939"/>
            <a:ext cx="393192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636" name="Rectangle 4">
            <a:extLst>
              <a:ext uri="{FF2B5EF4-FFF2-40B4-BE49-F238E27FC236}">
                <a16:creationId xmlns:a16="http://schemas.microsoft.com/office/drawing/2014/main" id="{18F6D335-6CC6-407E-8877-02DF8E912C2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48311" y="175055"/>
            <a:ext cx="4208656" cy="3034857"/>
          </a:xfrm>
        </p:spPr>
        <p:txBody>
          <a:bodyPr anchor="b">
            <a:normAutofit/>
          </a:bodyPr>
          <a:lstStyle/>
          <a:p>
            <a:pPr algn="r"/>
            <a:r>
              <a:rPr lang="de-DE" altLang="de-DE" sz="3800" dirty="0">
                <a:solidFill>
                  <a:srgbClr val="FFFFFF"/>
                </a:solidFill>
                <a:latin typeface="Trebuchet MS" panose="020B0603020202020204" pitchFamily="34" charset="0"/>
              </a:rPr>
              <a:t>Die Schulleitung </a:t>
            </a:r>
            <a:br>
              <a:rPr lang="de-DE" altLang="de-DE" sz="3800" dirty="0">
                <a:solidFill>
                  <a:srgbClr val="FFFFFF"/>
                </a:solidFill>
                <a:latin typeface="Trebuchet MS" panose="020B0603020202020204" pitchFamily="34" charset="0"/>
              </a:rPr>
            </a:br>
            <a:r>
              <a:rPr lang="de-DE" altLang="de-DE" sz="3800" dirty="0">
                <a:solidFill>
                  <a:srgbClr val="FFFFFF"/>
                </a:solidFill>
                <a:latin typeface="Trebuchet MS" panose="020B0603020202020204" pitchFamily="34" charset="0"/>
              </a:rPr>
              <a:t>der Grundschule </a:t>
            </a:r>
            <a:br>
              <a:rPr lang="de-DE" altLang="de-DE" sz="3800" dirty="0">
                <a:solidFill>
                  <a:srgbClr val="FFFFFF"/>
                </a:solidFill>
                <a:latin typeface="Trebuchet MS" panose="020B0603020202020204" pitchFamily="34" charset="0"/>
              </a:rPr>
            </a:br>
            <a:r>
              <a:rPr lang="de-DE" altLang="de-DE" sz="3800" dirty="0" smtClean="0">
                <a:solidFill>
                  <a:srgbClr val="FFFFFF"/>
                </a:solidFill>
                <a:latin typeface="Trebuchet MS" panose="020B0603020202020204" pitchFamily="34" charset="0"/>
              </a:rPr>
              <a:t>Feldkirchen</a:t>
            </a:r>
            <a:br>
              <a:rPr lang="de-DE" altLang="de-DE" sz="3800" dirty="0" smtClean="0">
                <a:solidFill>
                  <a:srgbClr val="FFFFFF"/>
                </a:solidFill>
                <a:latin typeface="Trebuchet MS" panose="020B0603020202020204" pitchFamily="34" charset="0"/>
              </a:rPr>
            </a:br>
            <a:r>
              <a:rPr lang="de-DE" altLang="de-DE" sz="3800" dirty="0" smtClean="0">
                <a:solidFill>
                  <a:srgbClr val="FFFFFF"/>
                </a:solidFill>
                <a:latin typeface="Trebuchet MS" panose="020B0603020202020204" pitchFamily="34" charset="0"/>
              </a:rPr>
              <a:t> </a:t>
            </a:r>
            <a:r>
              <a:rPr lang="de-DE" altLang="de-DE" sz="3800" dirty="0">
                <a:solidFill>
                  <a:srgbClr val="FFFFFF"/>
                </a:solidFill>
                <a:latin typeface="Trebuchet MS" panose="020B0603020202020204" pitchFamily="34" charset="0"/>
              </a:rPr>
              <a:t>heißt </a:t>
            </a:r>
            <a:r>
              <a:rPr lang="de-DE" altLang="de-DE" sz="3800" dirty="0" smtClean="0">
                <a:solidFill>
                  <a:srgbClr val="FFFFFF"/>
                </a:solidFill>
                <a:latin typeface="Trebuchet MS" panose="020B0603020202020204" pitchFamily="34" charset="0"/>
              </a:rPr>
              <a:t>Sie herzlich </a:t>
            </a:r>
            <a:r>
              <a:rPr lang="de-DE" altLang="de-DE" sz="3800" dirty="0">
                <a:solidFill>
                  <a:srgbClr val="FFFFFF"/>
                </a:solidFill>
                <a:latin typeface="Trebuchet MS" panose="020B0603020202020204" pitchFamily="34" charset="0"/>
              </a:rPr>
              <a:t>Willkommen</a:t>
            </a:r>
            <a:r>
              <a:rPr lang="de-DE" altLang="de-DE" sz="3800" dirty="0">
                <a:solidFill>
                  <a:srgbClr val="FFFFFF"/>
                </a:solidFill>
                <a:latin typeface="Myriad Pro" panose="020B0503030403020204"/>
              </a:rPr>
              <a:t>!</a:t>
            </a:r>
          </a:p>
        </p:txBody>
      </p:sp>
      <p:sp>
        <p:nvSpPr>
          <p:cNvPr id="69637" name="Rectangle 5">
            <a:extLst>
              <a:ext uri="{FF2B5EF4-FFF2-40B4-BE49-F238E27FC236}">
                <a16:creationId xmlns:a16="http://schemas.microsoft.com/office/drawing/2014/main" id="{A66FD0D2-6722-4C25-9621-DFA9EA5A244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38921" y="4013165"/>
            <a:ext cx="4204012" cy="2205732"/>
          </a:xfrm>
        </p:spPr>
        <p:txBody>
          <a:bodyPr anchor="t">
            <a:normAutofit/>
          </a:bodyPr>
          <a:lstStyle/>
          <a:p>
            <a:pPr algn="r" eaLnBrk="1" hangingPunct="1"/>
            <a:endParaRPr lang="de-DE" altLang="de-DE" sz="1700" dirty="0">
              <a:solidFill>
                <a:srgbClr val="FFFFFF"/>
              </a:solidFill>
            </a:endParaRPr>
          </a:p>
          <a:p>
            <a:pPr algn="r">
              <a:buFontTx/>
              <a:buChar char="•"/>
            </a:pPr>
            <a:r>
              <a:rPr lang="de-DE" altLang="de-DE" sz="1800" dirty="0">
                <a:solidFill>
                  <a:srgbClr val="FFFFFF"/>
                </a:solidFill>
                <a:latin typeface="Trebuchet MS" panose="020B0603020202020204" pitchFamily="34" charset="0"/>
              </a:rPr>
              <a:t>Barbara Kastenmüller </a:t>
            </a:r>
          </a:p>
          <a:p>
            <a:pPr algn="r"/>
            <a:r>
              <a:rPr lang="de-DE" altLang="de-DE" sz="1800" dirty="0">
                <a:solidFill>
                  <a:srgbClr val="FFFFFF"/>
                </a:solidFill>
                <a:latin typeface="Trebuchet MS" panose="020B0603020202020204" pitchFamily="34" charset="0"/>
              </a:rPr>
              <a:t>Rektorin (links)</a:t>
            </a:r>
          </a:p>
          <a:p>
            <a:pPr algn="r">
              <a:buFontTx/>
              <a:buChar char="•"/>
            </a:pPr>
            <a:r>
              <a:rPr lang="de-DE" altLang="de-DE" sz="1800" dirty="0">
                <a:solidFill>
                  <a:srgbClr val="FFFFFF"/>
                </a:solidFill>
                <a:latin typeface="Trebuchet MS" panose="020B0603020202020204" pitchFamily="34" charset="0"/>
              </a:rPr>
              <a:t> Sabine Kremser </a:t>
            </a:r>
          </a:p>
          <a:p>
            <a:pPr algn="r"/>
            <a:r>
              <a:rPr lang="de-DE" altLang="de-DE" sz="1800" dirty="0">
                <a:solidFill>
                  <a:srgbClr val="FFFFFF"/>
                </a:solidFill>
                <a:latin typeface="Trebuchet MS" panose="020B0603020202020204" pitchFamily="34" charset="0"/>
              </a:rPr>
              <a:t>Konrektorin (rechts)   </a:t>
            </a:r>
          </a:p>
          <a:p>
            <a:pPr algn="r" eaLnBrk="1" hangingPunct="1"/>
            <a:r>
              <a:rPr lang="de-DE" altLang="de-DE" sz="1700" dirty="0">
                <a:solidFill>
                  <a:srgbClr val="FFFFFF"/>
                </a:solidFill>
              </a:rPr>
              <a:t>  </a:t>
            </a:r>
          </a:p>
          <a:p>
            <a:pPr algn="r" eaLnBrk="1" hangingPunct="1"/>
            <a:endParaRPr lang="de-DE" altLang="de-DE" sz="1700" dirty="0">
              <a:solidFill>
                <a:srgbClr val="FFFFFF"/>
              </a:solidFill>
            </a:endParaRPr>
          </a:p>
        </p:txBody>
      </p:sp>
      <p:pic>
        <p:nvPicPr>
          <p:cNvPr id="7" name="Picture 2" descr="1f8e7c22-5a48-45eb-862d-b903a6021943@GS-Verwaltu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9" r="3487"/>
          <a:stretch/>
        </p:blipFill>
        <p:spPr bwMode="auto">
          <a:xfrm>
            <a:off x="5477208" y="0"/>
            <a:ext cx="745691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438393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ACBE1851-2230-47A9-B000-CE9046EA61B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rgbClr val="4236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23B93832-6514-44F4-849B-5EE2C8A2337D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6679" y="3928939"/>
            <a:ext cx="393192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fik 2">
            <a:extLst>
              <a:ext uri="{FF2B5EF4-FFF2-40B4-BE49-F238E27FC236}">
                <a16:creationId xmlns:a16="http://schemas.microsoft.com/office/drawing/2014/main" id="{E44E9618-4FE2-4149-8ED8-B1901A3D2E5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57"/>
          <a:stretch/>
        </p:blipFill>
        <p:spPr>
          <a:xfrm>
            <a:off x="5468547" y="0"/>
            <a:ext cx="7718219" cy="6858000"/>
          </a:xfrm>
          <a:prstGeom prst="rect">
            <a:avLst/>
          </a:prstGeom>
        </p:spPr>
      </p:pic>
      <p:sp>
        <p:nvSpPr>
          <p:cNvPr id="69636" name="Rectangle 4">
            <a:extLst>
              <a:ext uri="{FF2B5EF4-FFF2-40B4-BE49-F238E27FC236}">
                <a16:creationId xmlns:a16="http://schemas.microsoft.com/office/drawing/2014/main" id="{18F6D335-6CC6-407E-8877-02DF8E912C2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34276" y="2000254"/>
            <a:ext cx="4208656" cy="1838308"/>
          </a:xfrm>
        </p:spPr>
        <p:txBody>
          <a:bodyPr anchor="b">
            <a:normAutofit/>
          </a:bodyPr>
          <a:lstStyle/>
          <a:p>
            <a:pPr algn="r" eaLnBrk="1" hangingPunct="1"/>
            <a:r>
              <a:rPr lang="de-DE" altLang="de-DE" sz="3800" dirty="0">
                <a:solidFill>
                  <a:srgbClr val="FFFFFF"/>
                </a:solidFill>
                <a:latin typeface="Trebuchet MS" panose="020B0603020202020204" pitchFamily="34" charset="0"/>
              </a:rPr>
              <a:t>Unsere Ziele in der Einschulungsphase </a:t>
            </a:r>
          </a:p>
        </p:txBody>
      </p:sp>
      <p:sp>
        <p:nvSpPr>
          <p:cNvPr id="69637" name="Rectangle 5">
            <a:extLst>
              <a:ext uri="{FF2B5EF4-FFF2-40B4-BE49-F238E27FC236}">
                <a16:creationId xmlns:a16="http://schemas.microsoft.com/office/drawing/2014/main" id="{A66FD0D2-6722-4C25-9621-DFA9EA5A244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77392" y="3838562"/>
            <a:ext cx="4765540" cy="3553966"/>
          </a:xfrm>
        </p:spPr>
        <p:txBody>
          <a:bodyPr anchor="t">
            <a:noAutofit/>
          </a:bodyPr>
          <a:lstStyle/>
          <a:p>
            <a:pPr algn="r" eaLnBrk="1" hangingPunct="1"/>
            <a:endParaRPr lang="de-DE" altLang="de-DE" sz="1800" dirty="0" smtClean="0">
              <a:solidFill>
                <a:srgbClr val="FFFFFF"/>
              </a:solidFill>
              <a:latin typeface="Trebuchet MS" panose="020B0603020202020204" pitchFamily="34" charset="0"/>
            </a:endParaRPr>
          </a:p>
          <a:p>
            <a:pPr marL="285750" indent="-285750" algn="l" eaLnBrk="1" hangingPunct="1">
              <a:buFont typeface="Arial" panose="020B0604020202020204" pitchFamily="34" charset="0"/>
              <a:buChar char="•"/>
            </a:pPr>
            <a:r>
              <a:rPr lang="de-DE" altLang="de-DE" sz="1800" dirty="0" smtClean="0">
                <a:solidFill>
                  <a:srgbClr val="FFFFFF"/>
                </a:solidFill>
                <a:latin typeface="Trebuchet MS" panose="020B0603020202020204" pitchFamily="34" charset="0"/>
              </a:rPr>
              <a:t>Rechtzeitiger </a:t>
            </a:r>
            <a:r>
              <a:rPr lang="de-DE" altLang="de-DE" sz="1800" dirty="0">
                <a:solidFill>
                  <a:srgbClr val="FFFFFF"/>
                </a:solidFill>
                <a:latin typeface="Trebuchet MS" panose="020B0603020202020204" pitchFamily="34" charset="0"/>
              </a:rPr>
              <a:t>Kontakt Eltern – Schule</a:t>
            </a:r>
          </a:p>
          <a:p>
            <a:pPr marL="285750" indent="-285750" algn="l" eaLnBrk="1" hangingPunct="1">
              <a:buFont typeface="Arial" panose="020B0604020202020204" pitchFamily="34" charset="0"/>
              <a:buChar char="•"/>
            </a:pPr>
            <a:r>
              <a:rPr lang="de-DE" altLang="de-DE" sz="1800" dirty="0" smtClean="0">
                <a:solidFill>
                  <a:srgbClr val="FFFFFF"/>
                </a:solidFill>
                <a:latin typeface="Trebuchet MS" panose="020B0603020202020204" pitchFamily="34" charset="0"/>
              </a:rPr>
              <a:t>Beginn </a:t>
            </a:r>
            <a:r>
              <a:rPr lang="de-DE" altLang="de-DE" sz="1800" dirty="0">
                <a:solidFill>
                  <a:srgbClr val="FFFFFF"/>
                </a:solidFill>
                <a:latin typeface="Trebuchet MS" panose="020B0603020202020204" pitchFamily="34" charset="0"/>
              </a:rPr>
              <a:t>eines förderlichen Dialogs zum     </a:t>
            </a:r>
          </a:p>
          <a:p>
            <a:pPr algn="l" eaLnBrk="1" hangingPunct="1"/>
            <a:r>
              <a:rPr lang="de-DE" altLang="de-DE" sz="1800" dirty="0">
                <a:solidFill>
                  <a:srgbClr val="FFFFFF"/>
                </a:solidFill>
                <a:latin typeface="Trebuchet MS" panose="020B0603020202020204" pitchFamily="34" charset="0"/>
              </a:rPr>
              <a:t>   </a:t>
            </a:r>
            <a:r>
              <a:rPr lang="de-DE" altLang="de-DE" sz="1800" dirty="0" smtClean="0">
                <a:solidFill>
                  <a:srgbClr val="FFFFFF"/>
                </a:solidFill>
                <a:latin typeface="Trebuchet MS" panose="020B0603020202020204" pitchFamily="34" charset="0"/>
              </a:rPr>
              <a:t> Wohle </a:t>
            </a:r>
            <a:r>
              <a:rPr lang="de-DE" altLang="de-DE" sz="1800" dirty="0">
                <a:solidFill>
                  <a:srgbClr val="FFFFFF"/>
                </a:solidFill>
                <a:latin typeface="Trebuchet MS" panose="020B0603020202020204" pitchFamily="34" charset="0"/>
              </a:rPr>
              <a:t>des zukünftigen </a:t>
            </a:r>
            <a:r>
              <a:rPr lang="de-DE" altLang="de-DE" sz="1800" dirty="0" smtClean="0">
                <a:solidFill>
                  <a:srgbClr val="FFFFFF"/>
                </a:solidFill>
                <a:latin typeface="Trebuchet MS" panose="020B0603020202020204" pitchFamily="34" charset="0"/>
              </a:rPr>
              <a:t>Schulkindes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e-DE" altLang="de-DE" sz="1800" dirty="0">
                <a:solidFill>
                  <a:srgbClr val="FFFFFF"/>
                </a:solidFill>
                <a:latin typeface="Trebuchet MS" panose="020B0603020202020204" pitchFamily="34" charset="0"/>
              </a:rPr>
              <a:t>Frühzeitiges Kennenlernen Ihres Kindes</a:t>
            </a:r>
          </a:p>
          <a:p>
            <a:pPr algn="r" eaLnBrk="1" hangingPunct="1"/>
            <a:endParaRPr lang="de-DE" altLang="de-DE" sz="1800" dirty="0">
              <a:solidFill>
                <a:srgbClr val="FFFFFF"/>
              </a:solidFill>
              <a:latin typeface="Trebuchet MS" panose="020B0603020202020204" pitchFamily="34" charset="0"/>
            </a:endParaRPr>
          </a:p>
          <a:p>
            <a:pPr algn="r" eaLnBrk="1" hangingPunct="1"/>
            <a:r>
              <a:rPr lang="de-DE" altLang="de-DE" sz="1800" dirty="0" smtClean="0">
                <a:solidFill>
                  <a:srgbClr val="FFFFFF"/>
                </a:solidFill>
                <a:latin typeface="Trebuchet MS" panose="020B0603020202020204" pitchFamily="34" charset="0"/>
              </a:rPr>
              <a:t>… in Corona-Zeiten soweit möglich </a:t>
            </a:r>
            <a:r>
              <a:rPr lang="de-DE" altLang="de-DE" sz="1800" dirty="0" smtClean="0">
                <a:solidFill>
                  <a:srgbClr val="FFFFFF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</a:t>
            </a:r>
            <a:r>
              <a:rPr lang="de-DE" altLang="de-DE" sz="1800" dirty="0" smtClean="0">
                <a:solidFill>
                  <a:srgbClr val="FFFFFF"/>
                </a:solidFill>
                <a:latin typeface="Trebuchet MS" panose="020B0603020202020204" pitchFamily="34" charset="0"/>
              </a:rPr>
              <a:t>.      </a:t>
            </a:r>
          </a:p>
          <a:p>
            <a:pPr algn="l" eaLnBrk="1" hangingPunct="1"/>
            <a:endParaRPr lang="de-DE" altLang="de-DE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01659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ACBE1851-2230-47A9-B000-CE9046EA61B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rgbClr val="4236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23B93832-6514-44F4-849B-5EE2C8A2337D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6679" y="3928939"/>
            <a:ext cx="393192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636" name="Rectangle 4">
            <a:extLst>
              <a:ext uri="{FF2B5EF4-FFF2-40B4-BE49-F238E27FC236}">
                <a16:creationId xmlns:a16="http://schemas.microsoft.com/office/drawing/2014/main" id="{18F6D335-6CC6-407E-8877-02DF8E912C2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29946" y="2354714"/>
            <a:ext cx="4208656" cy="1477768"/>
          </a:xfrm>
        </p:spPr>
        <p:txBody>
          <a:bodyPr anchor="b">
            <a:normAutofit/>
          </a:bodyPr>
          <a:lstStyle/>
          <a:p>
            <a:pPr algn="r" eaLnBrk="1" hangingPunct="1"/>
            <a:r>
              <a:rPr lang="de-DE" altLang="de-DE" sz="3800" dirty="0">
                <a:solidFill>
                  <a:srgbClr val="FFFFFF"/>
                </a:solidFill>
                <a:latin typeface="Trebuchet MS" panose="020B0603020202020204" pitchFamily="34" charset="0"/>
              </a:rPr>
              <a:t>Wer sind wir?</a:t>
            </a:r>
            <a:br>
              <a:rPr lang="de-DE" altLang="de-DE" sz="3800" dirty="0">
                <a:solidFill>
                  <a:srgbClr val="FFFFFF"/>
                </a:solidFill>
                <a:latin typeface="Trebuchet MS" panose="020B0603020202020204" pitchFamily="34" charset="0"/>
              </a:rPr>
            </a:br>
            <a:r>
              <a:rPr lang="de-DE" altLang="de-DE" sz="2800" dirty="0">
                <a:solidFill>
                  <a:srgbClr val="FFFFFF"/>
                </a:solidFill>
                <a:latin typeface="Trebuchet MS" panose="020B0603020202020204" pitchFamily="34" charset="0"/>
              </a:rPr>
              <a:t>Schuljahr </a:t>
            </a:r>
            <a:r>
              <a:rPr lang="de-DE" altLang="de-DE" sz="2800" dirty="0" smtClean="0">
                <a:solidFill>
                  <a:srgbClr val="FFFFFF"/>
                </a:solidFill>
                <a:latin typeface="Trebuchet MS" panose="020B0603020202020204" pitchFamily="34" charset="0"/>
              </a:rPr>
              <a:t>2022/23</a:t>
            </a:r>
            <a:endParaRPr lang="de-DE" altLang="de-DE" sz="2800" dirty="0">
              <a:solidFill>
                <a:srgbClr val="FFFFFF"/>
              </a:solidFill>
              <a:latin typeface="Trebuchet MS" panose="020B0603020202020204" pitchFamily="34" charset="0"/>
            </a:endParaRPr>
          </a:p>
        </p:txBody>
      </p:sp>
      <p:sp>
        <p:nvSpPr>
          <p:cNvPr id="69637" name="Rectangle 5">
            <a:extLst>
              <a:ext uri="{FF2B5EF4-FFF2-40B4-BE49-F238E27FC236}">
                <a16:creationId xmlns:a16="http://schemas.microsoft.com/office/drawing/2014/main" id="{A66FD0D2-6722-4C25-9621-DFA9EA5A244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38921" y="4327555"/>
            <a:ext cx="4204012" cy="1891341"/>
          </a:xfrm>
        </p:spPr>
        <p:txBody>
          <a:bodyPr anchor="t">
            <a:normAutofit/>
          </a:bodyPr>
          <a:lstStyle/>
          <a:p>
            <a:pPr algn="r" eaLnBrk="1" hangingPunct="1"/>
            <a:endParaRPr lang="de-DE" altLang="de-DE" sz="1700" dirty="0">
              <a:solidFill>
                <a:srgbClr val="FFFFFF"/>
              </a:solidFill>
            </a:endParaRPr>
          </a:p>
          <a:p>
            <a:pPr algn="r" eaLnBrk="1" hangingPunct="1"/>
            <a:r>
              <a:rPr lang="de-DE" altLang="de-DE" sz="1700" dirty="0">
                <a:solidFill>
                  <a:srgbClr val="FFFFFF"/>
                </a:solidFill>
                <a:latin typeface="Myriad Pro" panose="020B0503030403020204" pitchFamily="34" charset="0"/>
              </a:rPr>
              <a:t> </a:t>
            </a:r>
            <a:r>
              <a:rPr lang="de-DE" altLang="de-DE" sz="1700" dirty="0">
                <a:solidFill>
                  <a:srgbClr val="FFFFFF"/>
                </a:solidFill>
              </a:rPr>
              <a:t>  </a:t>
            </a:r>
          </a:p>
          <a:p>
            <a:pPr algn="r" eaLnBrk="1" hangingPunct="1"/>
            <a:endParaRPr lang="de-DE" altLang="de-DE" sz="1700" dirty="0">
              <a:solidFill>
                <a:srgbClr val="FFFFFF"/>
              </a:solidFill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5853881" y="1816545"/>
            <a:ext cx="691914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dirty="0">
                <a:latin typeface="Trebuchet MS" panose="020B0603020202020204" pitchFamily="34" charset="0"/>
              </a:rPr>
              <a:t>ca. 25    </a:t>
            </a:r>
            <a:r>
              <a:rPr lang="de-DE" dirty="0" smtClean="0">
                <a:latin typeface="Trebuchet MS" panose="020B0603020202020204" pitchFamily="34" charset="0"/>
              </a:rPr>
              <a:t>Lehrerinnen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dirty="0" smtClean="0">
                <a:latin typeface="Trebuchet MS" panose="020B0603020202020204" pitchFamily="34" charset="0"/>
              </a:rPr>
              <a:t>1	        Sozialpädagogin (Jugendsozialarbeit an  </a:t>
            </a:r>
          </a:p>
          <a:p>
            <a:r>
              <a:rPr lang="de-DE" dirty="0">
                <a:latin typeface="Trebuchet MS" panose="020B0603020202020204" pitchFamily="34" charset="0"/>
              </a:rPr>
              <a:t>	</a:t>
            </a:r>
            <a:r>
              <a:rPr lang="de-DE" dirty="0" smtClean="0">
                <a:latin typeface="Trebuchet MS" panose="020B0603020202020204" pitchFamily="34" charset="0"/>
              </a:rPr>
              <a:t>        Schulen)</a:t>
            </a:r>
            <a:endParaRPr lang="de-DE" dirty="0">
              <a:latin typeface="Trebuchet MS" panose="020B0603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dirty="0" smtClean="0">
                <a:latin typeface="Trebuchet MS" panose="020B0603020202020204" pitchFamily="34" charset="0"/>
              </a:rPr>
              <a:t>2           ehrenamtliche Lernpatinnen </a:t>
            </a:r>
            <a:endParaRPr lang="de-DE" dirty="0">
              <a:latin typeface="Trebuchet MS" panose="020B0603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dirty="0">
                <a:latin typeface="Trebuchet MS" panose="020B0603020202020204" pitchFamily="34" charset="0"/>
              </a:rPr>
              <a:t>             (zur Einzel- und Kleingruppenförderung)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dirty="0">
                <a:latin typeface="Trebuchet MS" panose="020B0603020202020204" pitchFamily="34" charset="0"/>
              </a:rPr>
              <a:t>ca. </a:t>
            </a:r>
            <a:r>
              <a:rPr lang="de-DE" dirty="0" smtClean="0">
                <a:latin typeface="Trebuchet MS" panose="020B0603020202020204" pitchFamily="34" charset="0"/>
              </a:rPr>
              <a:t>320  </a:t>
            </a:r>
            <a:r>
              <a:rPr lang="de-DE" dirty="0">
                <a:latin typeface="Trebuchet MS" panose="020B0603020202020204" pitchFamily="34" charset="0"/>
              </a:rPr>
              <a:t>SchülerInnen in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dirty="0">
                <a:latin typeface="Trebuchet MS" panose="020B0603020202020204" pitchFamily="34" charset="0"/>
              </a:rPr>
              <a:t>14 	        Klassen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dirty="0" smtClean="0">
                <a:latin typeface="Trebuchet MS" panose="020B0603020202020204" pitchFamily="34" charset="0"/>
              </a:rPr>
              <a:t>1</a:t>
            </a:r>
            <a:r>
              <a:rPr lang="de-DE" dirty="0">
                <a:latin typeface="Trebuchet MS" panose="020B0603020202020204" pitchFamily="34" charset="0"/>
              </a:rPr>
              <a:t>	        Beratungsstelle im Hause</a:t>
            </a:r>
          </a:p>
          <a:p>
            <a:pPr lvl="3"/>
            <a:r>
              <a:rPr lang="de-DE" dirty="0">
                <a:latin typeface="Trebuchet MS" panose="020B0603020202020204" pitchFamily="34" charset="0"/>
              </a:rPr>
              <a:t> (Schulpsychologin und Beratungslehrerin)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dirty="0">
                <a:latin typeface="Trebuchet MS" panose="020B0603020202020204" pitchFamily="34" charset="0"/>
              </a:rPr>
              <a:t>1	        </a:t>
            </a:r>
            <a:r>
              <a:rPr lang="de-DE" dirty="0" smtClean="0">
                <a:latin typeface="Trebuchet MS" panose="020B0603020202020204" pitchFamily="34" charset="0"/>
              </a:rPr>
              <a:t>Mittagsbetreuung </a:t>
            </a:r>
            <a:r>
              <a:rPr lang="de-DE" dirty="0">
                <a:latin typeface="Trebuchet MS" panose="020B0603020202020204" pitchFamily="34" charset="0"/>
              </a:rPr>
              <a:t>im Hause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dirty="0">
                <a:latin typeface="Trebuchet MS" panose="020B0603020202020204" pitchFamily="34" charset="0"/>
              </a:rPr>
              <a:t>1	        </a:t>
            </a:r>
            <a:r>
              <a:rPr lang="de-DE" dirty="0" smtClean="0">
                <a:latin typeface="Trebuchet MS" panose="020B0603020202020204" pitchFamily="34" charset="0"/>
              </a:rPr>
              <a:t>Hort </a:t>
            </a:r>
            <a:r>
              <a:rPr lang="de-DE" dirty="0">
                <a:latin typeface="Trebuchet MS" panose="020B0603020202020204" pitchFamily="34" charset="0"/>
              </a:rPr>
              <a:t>nebenan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dirty="0">
                <a:latin typeface="Trebuchet MS" panose="020B0603020202020204" pitchFamily="34" charset="0"/>
              </a:rPr>
              <a:t>1	        </a:t>
            </a:r>
            <a:r>
              <a:rPr lang="de-DE" dirty="0" smtClean="0">
                <a:latin typeface="Trebuchet MS" panose="020B0603020202020204" pitchFamily="34" charset="0"/>
              </a:rPr>
              <a:t>Lehrerausbildungsseminar </a:t>
            </a:r>
            <a:r>
              <a:rPr lang="de-DE" dirty="0">
                <a:latin typeface="Trebuchet MS" panose="020B0603020202020204" pitchFamily="34" charset="0"/>
              </a:rPr>
              <a:t>im Hause</a:t>
            </a:r>
          </a:p>
          <a:p>
            <a:endParaRPr lang="de-DE" sz="2000" dirty="0">
              <a:latin typeface="Trebuchet MS" panose="020B0603020202020204" pitchFamily="34" charset="0"/>
            </a:endParaRPr>
          </a:p>
          <a:p>
            <a:endParaRPr lang="de-DE" sz="2000" dirty="0">
              <a:latin typeface="Myriad Pro Cond" panose="020B0506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93122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ACBE1851-2230-47A9-B000-CE9046EA61B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rgbClr val="4236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23B93832-6514-44F4-849B-5EE2C8A2337D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6679" y="3928939"/>
            <a:ext cx="393192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636" name="Rectangle 4">
            <a:extLst>
              <a:ext uri="{FF2B5EF4-FFF2-40B4-BE49-F238E27FC236}">
                <a16:creationId xmlns:a16="http://schemas.microsoft.com/office/drawing/2014/main" id="{18F6D335-6CC6-407E-8877-02DF8E912C2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61751" y="2451171"/>
            <a:ext cx="4681182" cy="1477768"/>
          </a:xfrm>
        </p:spPr>
        <p:txBody>
          <a:bodyPr anchor="b">
            <a:noAutofit/>
          </a:bodyPr>
          <a:lstStyle/>
          <a:p>
            <a:pPr algn="r" eaLnBrk="1" hangingPunct="1"/>
            <a:r>
              <a:rPr lang="de-DE" altLang="de-DE" sz="3800" dirty="0">
                <a:solidFill>
                  <a:srgbClr val="FFFFFF"/>
                </a:solidFill>
                <a:latin typeface="Trebuchet MS" panose="020B0603020202020204" pitchFamily="34" charset="0"/>
              </a:rPr>
              <a:t>Wer unterstützt uns?</a:t>
            </a:r>
            <a:br>
              <a:rPr lang="de-DE" altLang="de-DE" sz="3800" dirty="0">
                <a:solidFill>
                  <a:srgbClr val="FFFFFF"/>
                </a:solidFill>
                <a:latin typeface="Trebuchet MS" panose="020B0603020202020204" pitchFamily="34" charset="0"/>
              </a:rPr>
            </a:br>
            <a:r>
              <a:rPr lang="de-DE" altLang="de-DE" sz="2800" dirty="0">
                <a:solidFill>
                  <a:srgbClr val="FFFFFF"/>
                </a:solidFill>
                <a:latin typeface="Trebuchet MS" panose="020B0603020202020204" pitchFamily="34" charset="0"/>
              </a:rPr>
              <a:t>Schuljahr </a:t>
            </a:r>
            <a:r>
              <a:rPr lang="de-DE" altLang="de-DE" sz="2800" dirty="0" smtClean="0">
                <a:solidFill>
                  <a:srgbClr val="FFFFFF"/>
                </a:solidFill>
                <a:latin typeface="Trebuchet MS" panose="020B0603020202020204" pitchFamily="34" charset="0"/>
              </a:rPr>
              <a:t>2022/23</a:t>
            </a:r>
            <a:endParaRPr lang="de-DE" altLang="de-DE" sz="2800" dirty="0">
              <a:solidFill>
                <a:srgbClr val="FFFFFF"/>
              </a:solidFill>
              <a:latin typeface="Trebuchet MS" panose="020B0603020202020204" pitchFamily="34" charset="0"/>
            </a:endParaRPr>
          </a:p>
        </p:txBody>
      </p:sp>
      <p:sp>
        <p:nvSpPr>
          <p:cNvPr id="69637" name="Rectangle 5">
            <a:extLst>
              <a:ext uri="{FF2B5EF4-FFF2-40B4-BE49-F238E27FC236}">
                <a16:creationId xmlns:a16="http://schemas.microsoft.com/office/drawing/2014/main" id="{A66FD0D2-6722-4C25-9621-DFA9EA5A244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38921" y="4327555"/>
            <a:ext cx="4204012" cy="1891341"/>
          </a:xfrm>
        </p:spPr>
        <p:txBody>
          <a:bodyPr anchor="t">
            <a:normAutofit/>
          </a:bodyPr>
          <a:lstStyle/>
          <a:p>
            <a:pPr algn="r" eaLnBrk="1" hangingPunct="1"/>
            <a:endParaRPr lang="de-DE" altLang="de-DE" sz="1700" dirty="0">
              <a:solidFill>
                <a:srgbClr val="FFFFFF"/>
              </a:solidFill>
            </a:endParaRPr>
          </a:p>
          <a:p>
            <a:pPr algn="r" eaLnBrk="1" hangingPunct="1"/>
            <a:r>
              <a:rPr lang="de-DE" altLang="de-DE" sz="1700" dirty="0">
                <a:solidFill>
                  <a:srgbClr val="FFFFFF"/>
                </a:solidFill>
                <a:latin typeface="Myriad Pro" panose="020B0503030403020204" pitchFamily="34" charset="0"/>
              </a:rPr>
              <a:t> </a:t>
            </a:r>
            <a:r>
              <a:rPr lang="de-DE" altLang="de-DE" sz="1700" dirty="0">
                <a:solidFill>
                  <a:srgbClr val="FFFFFF"/>
                </a:solidFill>
              </a:rPr>
              <a:t>  </a:t>
            </a:r>
          </a:p>
          <a:p>
            <a:pPr algn="r" eaLnBrk="1" hangingPunct="1"/>
            <a:endParaRPr lang="de-DE" altLang="de-DE" sz="1700" dirty="0">
              <a:solidFill>
                <a:srgbClr val="FFFFFF"/>
              </a:solidFill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5795834" y="916558"/>
            <a:ext cx="6213580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2800" b="1" dirty="0">
                <a:latin typeface="Trebuchet MS" panose="020B0603020202020204" pitchFamily="34" charset="0"/>
              </a:rPr>
              <a:t>Elternbeirat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2800" b="1" dirty="0">
                <a:latin typeface="Trebuchet MS" panose="020B0603020202020204" pitchFamily="34" charset="0"/>
              </a:rPr>
              <a:t>Gemeinde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2800" b="1" dirty="0">
                <a:latin typeface="Trebuchet MS" panose="020B0603020202020204" pitchFamily="34" charset="0"/>
              </a:rPr>
              <a:t>Vereine</a:t>
            </a:r>
            <a:r>
              <a:rPr lang="de-DE" sz="2800" dirty="0">
                <a:latin typeface="Trebuchet MS" panose="020B0603020202020204" pitchFamily="34" charset="0"/>
              </a:rPr>
              <a:t>: </a:t>
            </a:r>
            <a:endParaRPr lang="de-DE" sz="2800" dirty="0" smtClean="0">
              <a:latin typeface="Trebuchet MS" panose="020B0603020202020204" pitchFamily="34" charset="0"/>
            </a:endParaRPr>
          </a:p>
          <a:p>
            <a:r>
              <a:rPr lang="de-DE" sz="2800" dirty="0" smtClean="0">
                <a:latin typeface="Trebuchet MS" panose="020B0603020202020204" pitchFamily="34" charset="0"/>
              </a:rPr>
              <a:t>Im zweiten </a:t>
            </a:r>
            <a:r>
              <a:rPr lang="de-DE" sz="2800" dirty="0">
                <a:latin typeface="Trebuchet MS" panose="020B0603020202020204" pitchFamily="34" charset="0"/>
              </a:rPr>
              <a:t>Jahr gibt es eine AG Instrumente mit Lehrern der Feldkirchner Blaskapelle e.V</a:t>
            </a:r>
            <a:r>
              <a:rPr lang="de-DE" sz="2800" dirty="0" smtClean="0">
                <a:latin typeface="Trebuchet MS" panose="020B0603020202020204" pitchFamily="34" charset="0"/>
              </a:rPr>
              <a:t>. </a:t>
            </a:r>
            <a:r>
              <a:rPr lang="de-DE" sz="2800" dirty="0" smtClean="0">
                <a:latin typeface="Trebuchet MS" panose="020B0603020202020204" pitchFamily="34" charset="0"/>
              </a:rPr>
              <a:t>(für die Klassen </a:t>
            </a:r>
            <a:r>
              <a:rPr lang="de-DE" sz="2800" dirty="0" smtClean="0">
                <a:latin typeface="Trebuchet MS" panose="020B0603020202020204" pitchFamily="34" charset="0"/>
              </a:rPr>
              <a:t>3 und 4)</a:t>
            </a:r>
            <a:endParaRPr lang="de-DE" sz="2800" dirty="0">
              <a:latin typeface="Trebuchet MS" panose="020B0603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2800" b="1" dirty="0">
                <a:latin typeface="Trebuchet MS" panose="020B0603020202020204" pitchFamily="34" charset="0"/>
              </a:rPr>
              <a:t>Ehrenamtliche</a:t>
            </a:r>
            <a:r>
              <a:rPr lang="de-DE" sz="2800" dirty="0">
                <a:latin typeface="Trebuchet MS" panose="020B0603020202020204" pitchFamily="34" charset="0"/>
              </a:rPr>
              <a:t>: </a:t>
            </a:r>
            <a:endParaRPr lang="de-DE" sz="2800" dirty="0" smtClean="0">
              <a:latin typeface="Trebuchet MS" panose="020B0603020202020204" pitchFamily="34" charset="0"/>
            </a:endParaRPr>
          </a:p>
          <a:p>
            <a:r>
              <a:rPr lang="de-DE" sz="2800" dirty="0" smtClean="0">
                <a:latin typeface="Trebuchet MS" panose="020B0603020202020204" pitchFamily="34" charset="0"/>
              </a:rPr>
              <a:t>Experten </a:t>
            </a:r>
            <a:r>
              <a:rPr lang="de-DE" sz="2800" dirty="0">
                <a:latin typeface="Trebuchet MS" panose="020B0603020202020204" pitchFamily="34" charset="0"/>
              </a:rPr>
              <a:t>übernehmen bestimmte Themen oder begleiten Ausflüge. Sie begleiten Familien, die Hilfe </a:t>
            </a:r>
            <a:r>
              <a:rPr lang="de-DE" sz="2800" dirty="0" smtClean="0">
                <a:latin typeface="Trebuchet MS" panose="020B0603020202020204" pitchFamily="34" charset="0"/>
              </a:rPr>
              <a:t>benötigen.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sz="2800" b="1" dirty="0">
                <a:latin typeface="Trebuchet MS" panose="020B0603020202020204" pitchFamily="34" charset="0"/>
              </a:rPr>
              <a:t>Die Eltern unserer Schulkinder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b="1" dirty="0">
              <a:latin typeface="Myriad Pro Cond" panose="020B0506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640669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ACBE1851-2230-47A9-B000-CE9046EA61B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rgbClr val="4236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23B93832-6514-44F4-849B-5EE2C8A2337D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6679" y="3928939"/>
            <a:ext cx="393192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636" name="Rectangle 4">
            <a:extLst>
              <a:ext uri="{FF2B5EF4-FFF2-40B4-BE49-F238E27FC236}">
                <a16:creationId xmlns:a16="http://schemas.microsoft.com/office/drawing/2014/main" id="{18F6D335-6CC6-407E-8877-02DF8E912C2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09943" y="2451171"/>
            <a:ext cx="4208656" cy="1477768"/>
          </a:xfrm>
        </p:spPr>
        <p:txBody>
          <a:bodyPr anchor="b">
            <a:normAutofit fontScale="90000"/>
          </a:bodyPr>
          <a:lstStyle/>
          <a:p>
            <a:pPr algn="r" eaLnBrk="1" hangingPunct="1"/>
            <a:r>
              <a:rPr lang="de-DE" altLang="de-DE" sz="3800" dirty="0">
                <a:solidFill>
                  <a:srgbClr val="FFFFFF"/>
                </a:solidFill>
                <a:latin typeface="Trebuchet MS" panose="020B0603020202020204" pitchFamily="34" charset="0"/>
              </a:rPr>
              <a:t>Wie kommt mein Kind sicher zur Schule?</a:t>
            </a:r>
            <a:endParaRPr lang="de-DE" altLang="de-DE" sz="2800" dirty="0">
              <a:solidFill>
                <a:srgbClr val="FFFFFF"/>
              </a:solidFill>
              <a:latin typeface="Trebuchet MS" panose="020B0603020202020204" pitchFamily="34" charset="0"/>
            </a:endParaRPr>
          </a:p>
        </p:txBody>
      </p:sp>
      <p:sp>
        <p:nvSpPr>
          <p:cNvPr id="69637" name="Rectangle 5">
            <a:extLst>
              <a:ext uri="{FF2B5EF4-FFF2-40B4-BE49-F238E27FC236}">
                <a16:creationId xmlns:a16="http://schemas.microsoft.com/office/drawing/2014/main" id="{A66FD0D2-6722-4C25-9621-DFA9EA5A244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38921" y="4327555"/>
            <a:ext cx="4204012" cy="1891341"/>
          </a:xfrm>
        </p:spPr>
        <p:txBody>
          <a:bodyPr anchor="t">
            <a:normAutofit/>
          </a:bodyPr>
          <a:lstStyle/>
          <a:p>
            <a:pPr algn="r" eaLnBrk="1" hangingPunct="1"/>
            <a:endParaRPr lang="de-DE" altLang="de-DE" sz="1700" dirty="0">
              <a:solidFill>
                <a:srgbClr val="FFFFFF"/>
              </a:solidFill>
            </a:endParaRPr>
          </a:p>
          <a:p>
            <a:pPr algn="r" eaLnBrk="1" hangingPunct="1"/>
            <a:r>
              <a:rPr lang="de-DE" altLang="de-DE" sz="1700" dirty="0">
                <a:solidFill>
                  <a:srgbClr val="FFFFFF"/>
                </a:solidFill>
                <a:latin typeface="Myriad Pro" panose="020B0503030403020204" pitchFamily="34" charset="0"/>
              </a:rPr>
              <a:t> </a:t>
            </a:r>
            <a:r>
              <a:rPr lang="de-DE" altLang="de-DE" sz="1700" dirty="0">
                <a:solidFill>
                  <a:srgbClr val="FFFFFF"/>
                </a:solidFill>
              </a:rPr>
              <a:t>  </a:t>
            </a:r>
          </a:p>
          <a:p>
            <a:pPr algn="r" eaLnBrk="1" hangingPunct="1"/>
            <a:endParaRPr lang="de-DE" altLang="de-DE" sz="1700" dirty="0">
              <a:solidFill>
                <a:srgbClr val="FFFFFF"/>
              </a:solidFill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5745284" y="1225689"/>
            <a:ext cx="6065822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atin typeface="Trebuchet MS" panose="020B0603020202020204" pitchFamily="34" charset="0"/>
              </a:rPr>
              <a:t>Schulweghelfer</a:t>
            </a:r>
            <a:r>
              <a:rPr lang="de-DE" dirty="0">
                <a:latin typeface="Trebuchet MS" panose="020B0603020202020204" pitchFamily="34" charset="0"/>
              </a:rPr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Trebuchet MS" panose="020B0603020202020204" pitchFamily="34" charset="0"/>
              </a:rPr>
              <a:t>Jeden Morgen sichern viele Eltern die gefährlichen Schulwegstellen.</a:t>
            </a:r>
          </a:p>
          <a:p>
            <a:endParaRPr lang="de-DE" dirty="0">
              <a:latin typeface="Trebuchet MS" panose="020B0603020202020204" pitchFamily="34" charset="0"/>
            </a:endParaRPr>
          </a:p>
          <a:p>
            <a:r>
              <a:rPr lang="de-DE" dirty="0">
                <a:latin typeface="Trebuchet MS" panose="020B0603020202020204" pitchFamily="34" charset="0"/>
              </a:rPr>
              <a:t>Melden auch Sie sich als Schulweghelfer: Nur wenn viele mitmachen, klappt der Dienst für alle Kinder!</a:t>
            </a:r>
          </a:p>
          <a:p>
            <a:r>
              <a:rPr lang="de-DE" dirty="0">
                <a:latin typeface="Trebuchet MS" panose="020B0603020202020204" pitchFamily="34" charset="0"/>
              </a:rPr>
              <a:t>(Frau </a:t>
            </a:r>
            <a:r>
              <a:rPr lang="de-DE" dirty="0" err="1" smtClean="0">
                <a:latin typeface="Trebuchet MS" panose="020B0603020202020204" pitchFamily="34" charset="0"/>
              </a:rPr>
              <a:t>Oettrich</a:t>
            </a:r>
            <a:r>
              <a:rPr lang="de-DE" dirty="0" smtClean="0">
                <a:latin typeface="Trebuchet MS" panose="020B0603020202020204" pitchFamily="34" charset="0"/>
              </a:rPr>
              <a:t>:</a:t>
            </a:r>
            <a:r>
              <a:rPr lang="de-DE" dirty="0">
                <a:latin typeface="Trebuchet MS" panose="020B0603020202020204" pitchFamily="34" charset="0"/>
              </a:rPr>
              <a:t> </a:t>
            </a:r>
            <a:r>
              <a:rPr lang="de-DE" dirty="0" smtClean="0">
                <a:latin typeface="Trebuchet MS" panose="020B0603020202020204" pitchFamily="34" charset="0"/>
              </a:rPr>
              <a:t>0176</a:t>
            </a:r>
            <a:r>
              <a:rPr lang="de-DE" dirty="0">
                <a:latin typeface="Trebuchet MS" panose="020B0603020202020204" pitchFamily="34" charset="0"/>
              </a:rPr>
              <a:t> </a:t>
            </a:r>
            <a:r>
              <a:rPr lang="de-DE" dirty="0" smtClean="0">
                <a:latin typeface="Trebuchet MS" panose="020B0603020202020204" pitchFamily="34" charset="0"/>
              </a:rPr>
              <a:t>30333000 anne.oettrich@gmx.de</a:t>
            </a:r>
            <a:r>
              <a:rPr lang="de-DE" dirty="0" smtClean="0">
                <a:latin typeface="Trebuchet MS" panose="020B0603020202020204" pitchFamily="34" charset="0"/>
              </a:rPr>
              <a:t>)</a:t>
            </a:r>
            <a:endParaRPr lang="de-DE" dirty="0">
              <a:latin typeface="Trebuchet MS" panose="020B0603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de-DE" dirty="0">
              <a:latin typeface="Trebuchet MS" panose="020B0603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de-DE" dirty="0">
              <a:latin typeface="Trebuchet MS" panose="020B0603020202020204" pitchFamily="34" charset="0"/>
            </a:endParaRPr>
          </a:p>
          <a:p>
            <a:r>
              <a:rPr lang="de-DE" b="1" dirty="0">
                <a:latin typeface="Trebuchet MS" panose="020B0603020202020204" pitchFamily="34" charset="0"/>
              </a:rPr>
              <a:t>Eigenes Training</a:t>
            </a:r>
            <a:r>
              <a:rPr lang="de-DE" dirty="0">
                <a:latin typeface="Trebuchet MS" panose="020B0603020202020204" pitchFamily="34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Trebuchet MS" panose="020B0603020202020204" pitchFamily="34" charset="0"/>
              </a:rPr>
              <a:t>Üben Sie den sicheren Weg zur Schule vorab mit Ihrem Kind.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Trebuchet MS" panose="020B0603020202020204" pitchFamily="34" charset="0"/>
              </a:rPr>
              <a:t>Lassen Sie Ihr Kind dabei mehr und mehr die Führung übernehmen. </a:t>
            </a:r>
          </a:p>
          <a:p>
            <a:endParaRPr lang="de-DE" dirty="0">
              <a:latin typeface="Trebuchet MS" panose="020B0603020202020204" pitchFamily="34" charset="0"/>
            </a:endParaRPr>
          </a:p>
          <a:p>
            <a:r>
              <a:rPr lang="de-DE" dirty="0">
                <a:latin typeface="Trebuchet MS" panose="020B0603020202020204" pitchFamily="34" charset="0"/>
              </a:rPr>
              <a:t>Und suchen Sie später Klassenkameraden, die den gleichen Weg haben!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de-DE" dirty="0">
              <a:latin typeface="Myriad Pro Cond" panose="020B0506030403020204" pitchFamily="34" charset="0"/>
            </a:endParaRPr>
          </a:p>
          <a:p>
            <a:endParaRPr lang="de-DE" dirty="0">
              <a:latin typeface="Myriad Pro Cond" panose="020B0506030403020204" pitchFamily="34" charset="0"/>
            </a:endParaRPr>
          </a:p>
          <a:p>
            <a:endParaRPr lang="de-DE" dirty="0">
              <a:latin typeface="Myriad Pro Cond" panose="020B0506030403020204" pitchFamily="34" charset="0"/>
            </a:endParaRPr>
          </a:p>
          <a:p>
            <a:endParaRPr lang="de-DE" dirty="0">
              <a:latin typeface="Myriad Pro Cond" panose="020B0506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64851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ACBE1851-2230-47A9-B000-CE9046EA61B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rgbClr val="4236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23B93832-6514-44F4-849B-5EE2C8A2337D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6679" y="3928939"/>
            <a:ext cx="393192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636" name="Rectangle 4">
            <a:extLst>
              <a:ext uri="{FF2B5EF4-FFF2-40B4-BE49-F238E27FC236}">
                <a16:creationId xmlns:a16="http://schemas.microsoft.com/office/drawing/2014/main" id="{18F6D335-6CC6-407E-8877-02DF8E912C2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29946" y="2451171"/>
            <a:ext cx="4208656" cy="1477768"/>
          </a:xfrm>
        </p:spPr>
        <p:txBody>
          <a:bodyPr anchor="b">
            <a:normAutofit/>
          </a:bodyPr>
          <a:lstStyle/>
          <a:p>
            <a:pPr algn="r" eaLnBrk="1" hangingPunct="1"/>
            <a:r>
              <a:rPr lang="de-DE" altLang="de-DE" sz="3800" dirty="0">
                <a:solidFill>
                  <a:srgbClr val="FFFFFF"/>
                </a:solidFill>
                <a:latin typeface="Trebuchet MS" panose="020B0603020202020204" pitchFamily="34" charset="0"/>
              </a:rPr>
              <a:t>Wer beginnt mit </a:t>
            </a:r>
            <a:br>
              <a:rPr lang="de-DE" altLang="de-DE" sz="3800" dirty="0">
                <a:solidFill>
                  <a:srgbClr val="FFFFFF"/>
                </a:solidFill>
                <a:latin typeface="Trebuchet MS" panose="020B0603020202020204" pitchFamily="34" charset="0"/>
              </a:rPr>
            </a:br>
            <a:r>
              <a:rPr lang="de-DE" altLang="de-DE" sz="3800" dirty="0">
                <a:solidFill>
                  <a:srgbClr val="FFFFFF"/>
                </a:solidFill>
                <a:latin typeface="Trebuchet MS" panose="020B0603020202020204" pitchFamily="34" charset="0"/>
              </a:rPr>
              <a:t>der Schule?</a:t>
            </a:r>
          </a:p>
        </p:txBody>
      </p:sp>
      <p:sp>
        <p:nvSpPr>
          <p:cNvPr id="69637" name="Rectangle 5">
            <a:extLst>
              <a:ext uri="{FF2B5EF4-FFF2-40B4-BE49-F238E27FC236}">
                <a16:creationId xmlns:a16="http://schemas.microsoft.com/office/drawing/2014/main" id="{A66FD0D2-6722-4C25-9621-DFA9EA5A244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38921" y="4327555"/>
            <a:ext cx="4204012" cy="1891341"/>
          </a:xfrm>
        </p:spPr>
        <p:txBody>
          <a:bodyPr anchor="t">
            <a:normAutofit/>
          </a:bodyPr>
          <a:lstStyle/>
          <a:p>
            <a:pPr algn="r" eaLnBrk="1" hangingPunct="1"/>
            <a:endParaRPr lang="de-DE" altLang="de-DE" sz="1700" dirty="0">
              <a:solidFill>
                <a:srgbClr val="FFFFFF"/>
              </a:solidFill>
            </a:endParaRPr>
          </a:p>
          <a:p>
            <a:pPr algn="r" eaLnBrk="1" hangingPunct="1"/>
            <a:r>
              <a:rPr lang="de-DE" altLang="de-DE" sz="1700" dirty="0">
                <a:solidFill>
                  <a:srgbClr val="FFFFFF"/>
                </a:solidFill>
                <a:latin typeface="Myriad Pro" panose="020B0503030403020204" pitchFamily="34" charset="0"/>
              </a:rPr>
              <a:t> </a:t>
            </a:r>
            <a:r>
              <a:rPr lang="de-DE" altLang="de-DE" sz="1700" dirty="0">
                <a:solidFill>
                  <a:srgbClr val="FFFFFF"/>
                </a:solidFill>
              </a:rPr>
              <a:t>  </a:t>
            </a:r>
          </a:p>
          <a:p>
            <a:pPr algn="r" eaLnBrk="1" hangingPunct="1"/>
            <a:endParaRPr lang="de-DE" altLang="de-DE" sz="1700" dirty="0">
              <a:solidFill>
                <a:srgbClr val="FFFFFF"/>
              </a:solidFill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5814613" y="1490033"/>
            <a:ext cx="606582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u="sng" dirty="0">
                <a:solidFill>
                  <a:srgbClr val="FF0000"/>
                </a:solidFill>
                <a:latin typeface="Trebuchet MS" panose="020B0603020202020204" pitchFamily="34" charset="0"/>
              </a:rPr>
              <a:t>regulär</a:t>
            </a:r>
            <a:r>
              <a:rPr lang="de-DE" u="sng" dirty="0">
                <a:latin typeface="Trebuchet MS" panose="020B0603020202020204" pitchFamily="34" charset="0"/>
              </a:rPr>
              <a:t>: </a:t>
            </a:r>
          </a:p>
          <a:p>
            <a:r>
              <a:rPr lang="de-DE" dirty="0">
                <a:latin typeface="Trebuchet MS" panose="020B0603020202020204" pitchFamily="34" charset="0"/>
              </a:rPr>
              <a:t>Schulpflichtig sind alle Kinder, die bis zum </a:t>
            </a:r>
            <a:r>
              <a:rPr lang="de-DE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30.06.2016 </a:t>
            </a:r>
            <a:r>
              <a:rPr lang="de-DE" dirty="0">
                <a:latin typeface="Trebuchet MS" panose="020B0603020202020204" pitchFamily="34" charset="0"/>
              </a:rPr>
              <a:t>geboren sind.</a:t>
            </a:r>
          </a:p>
          <a:p>
            <a:endParaRPr lang="de-DE" u="sng" dirty="0">
              <a:solidFill>
                <a:srgbClr val="00B0F0"/>
              </a:solidFill>
              <a:latin typeface="Trebuchet MS" panose="020B0603020202020204" pitchFamily="34" charset="0"/>
            </a:endParaRPr>
          </a:p>
          <a:p>
            <a:r>
              <a:rPr lang="de-DE" u="sng" dirty="0">
                <a:solidFill>
                  <a:srgbClr val="0070C0"/>
                </a:solidFill>
                <a:latin typeface="Trebuchet MS" panose="020B0603020202020204" pitchFamily="34" charset="0"/>
              </a:rPr>
              <a:t>Korridor</a:t>
            </a:r>
            <a:r>
              <a:rPr lang="de-DE" u="sng" dirty="0">
                <a:latin typeface="Trebuchet MS" panose="020B0603020202020204" pitchFamily="34" charset="0"/>
              </a:rPr>
              <a:t>:</a:t>
            </a:r>
          </a:p>
          <a:p>
            <a:r>
              <a:rPr lang="de-DE" dirty="0">
                <a:latin typeface="Trebuchet MS" panose="020B0603020202020204" pitchFamily="34" charset="0"/>
              </a:rPr>
              <a:t>Ebenfalls schulpflichtig sind alle Kinder, die vom	</a:t>
            </a:r>
          </a:p>
          <a:p>
            <a:r>
              <a:rPr lang="de-DE" dirty="0">
                <a:solidFill>
                  <a:srgbClr val="0070C0"/>
                </a:solidFill>
                <a:latin typeface="Trebuchet MS" panose="020B0603020202020204" pitchFamily="34" charset="0"/>
              </a:rPr>
              <a:t>01.07.-</a:t>
            </a:r>
            <a:r>
              <a:rPr lang="de-DE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30.09.2016 </a:t>
            </a:r>
            <a:r>
              <a:rPr lang="de-DE" dirty="0">
                <a:latin typeface="Trebuchet MS" panose="020B0603020202020204" pitchFamily="34" charset="0"/>
              </a:rPr>
              <a:t>geboren sind. </a:t>
            </a:r>
          </a:p>
          <a:p>
            <a:r>
              <a:rPr lang="de-DE" dirty="0">
                <a:latin typeface="Trebuchet MS" panose="020B0603020202020204" pitchFamily="34" charset="0"/>
              </a:rPr>
              <a:t>Die Eltern haben jedoch die freie Entscheidung, das Kind noch ein Jahr im Kindergarten zu lassen. Bis </a:t>
            </a:r>
            <a:r>
              <a:rPr lang="de-DE" dirty="0" smtClean="0">
                <a:latin typeface="Trebuchet MS" panose="020B0603020202020204" pitchFamily="34" charset="0"/>
              </a:rPr>
              <a:t>11.04.2022 </a:t>
            </a:r>
            <a:r>
              <a:rPr lang="de-DE" dirty="0">
                <a:latin typeface="Trebuchet MS" panose="020B0603020202020204" pitchFamily="34" charset="0"/>
              </a:rPr>
              <a:t>muss die Entscheidung schriftlich bei der Schule vorliegen. </a:t>
            </a:r>
          </a:p>
          <a:p>
            <a:endParaRPr lang="de-DE" dirty="0">
              <a:latin typeface="Trebuchet MS" panose="020B0603020202020204" pitchFamily="34" charset="0"/>
            </a:endParaRPr>
          </a:p>
          <a:p>
            <a:r>
              <a:rPr lang="de-DE" u="sng" dirty="0">
                <a:solidFill>
                  <a:srgbClr val="00B050"/>
                </a:solidFill>
                <a:latin typeface="Trebuchet MS" panose="020B0603020202020204" pitchFamily="34" charset="0"/>
              </a:rPr>
              <a:t>vorzeitig</a:t>
            </a:r>
            <a:r>
              <a:rPr lang="de-DE" u="sng" dirty="0">
                <a:latin typeface="Trebuchet MS" panose="020B0603020202020204" pitchFamily="34" charset="0"/>
              </a:rPr>
              <a:t>:</a:t>
            </a:r>
            <a:r>
              <a:rPr lang="de-DE" dirty="0">
                <a:latin typeface="Trebuchet MS" panose="020B0603020202020204" pitchFamily="34" charset="0"/>
              </a:rPr>
              <a:t> </a:t>
            </a:r>
          </a:p>
          <a:p>
            <a:r>
              <a:rPr lang="de-DE" dirty="0">
                <a:latin typeface="Trebuchet MS" panose="020B0603020202020204" pitchFamily="34" charset="0"/>
              </a:rPr>
              <a:t>Alle Kinder, die ab dem </a:t>
            </a:r>
            <a:r>
              <a:rPr lang="de-DE" dirty="0" smtClean="0">
                <a:solidFill>
                  <a:srgbClr val="00B050"/>
                </a:solidFill>
                <a:latin typeface="Trebuchet MS" panose="020B0603020202020204" pitchFamily="34" charset="0"/>
              </a:rPr>
              <a:t>01.10.2016</a:t>
            </a:r>
            <a:r>
              <a:rPr lang="de-DE" dirty="0" smtClean="0">
                <a:latin typeface="Trebuchet MS" panose="020B0603020202020204" pitchFamily="34" charset="0"/>
              </a:rPr>
              <a:t> </a:t>
            </a:r>
            <a:r>
              <a:rPr lang="de-DE" dirty="0">
                <a:latin typeface="Trebuchet MS" panose="020B0603020202020204" pitchFamily="34" charset="0"/>
              </a:rPr>
              <a:t>geboren sind, können schulpflichtig werden, wenn die Eltern dies beantragen. </a:t>
            </a:r>
          </a:p>
          <a:p>
            <a:endParaRPr lang="de-DE" dirty="0">
              <a:latin typeface="Myriad Pro Cond" panose="020B0506030403020204" pitchFamily="34" charset="0"/>
            </a:endParaRPr>
          </a:p>
          <a:p>
            <a:endParaRPr lang="de-DE" dirty="0">
              <a:latin typeface="Myriad Pro Cond" panose="020B0506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206019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ACBE1851-2230-47A9-B000-CE9046EA61B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rgbClr val="4236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23B93832-6514-44F4-849B-5EE2C8A2337D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6679" y="3928939"/>
            <a:ext cx="393192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636" name="Rectangle 4">
            <a:extLst>
              <a:ext uri="{FF2B5EF4-FFF2-40B4-BE49-F238E27FC236}">
                <a16:creationId xmlns:a16="http://schemas.microsoft.com/office/drawing/2014/main" id="{18F6D335-6CC6-407E-8877-02DF8E912C2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-21246" y="2451171"/>
            <a:ext cx="4864179" cy="1477768"/>
          </a:xfrm>
        </p:spPr>
        <p:txBody>
          <a:bodyPr anchor="b">
            <a:noAutofit/>
          </a:bodyPr>
          <a:lstStyle/>
          <a:p>
            <a:pPr algn="r" eaLnBrk="1" hangingPunct="1"/>
            <a:r>
              <a:rPr lang="de-DE" altLang="de-DE" sz="3800" dirty="0">
                <a:solidFill>
                  <a:srgbClr val="FFFFFF"/>
                </a:solidFill>
                <a:latin typeface="Trebuchet MS" panose="020B0603020202020204" pitchFamily="34" charset="0"/>
              </a:rPr>
              <a:t>Unsere </a:t>
            </a:r>
            <a:br>
              <a:rPr lang="de-DE" altLang="de-DE" sz="3800" dirty="0">
                <a:solidFill>
                  <a:srgbClr val="FFFFFF"/>
                </a:solidFill>
                <a:latin typeface="Trebuchet MS" panose="020B0603020202020204" pitchFamily="34" charset="0"/>
              </a:rPr>
            </a:br>
            <a:r>
              <a:rPr lang="de-DE" altLang="de-DE" sz="3800" dirty="0">
                <a:solidFill>
                  <a:srgbClr val="FFFFFF"/>
                </a:solidFill>
                <a:latin typeface="Trebuchet MS" panose="020B0603020202020204" pitchFamily="34" charset="0"/>
              </a:rPr>
              <a:t>Schuleinschreibung</a:t>
            </a:r>
          </a:p>
        </p:txBody>
      </p:sp>
      <p:sp>
        <p:nvSpPr>
          <p:cNvPr id="69637" name="Rectangle 5">
            <a:extLst>
              <a:ext uri="{FF2B5EF4-FFF2-40B4-BE49-F238E27FC236}">
                <a16:creationId xmlns:a16="http://schemas.microsoft.com/office/drawing/2014/main" id="{A66FD0D2-6722-4C25-9621-DFA9EA5A244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38921" y="4327555"/>
            <a:ext cx="4204012" cy="1891341"/>
          </a:xfrm>
        </p:spPr>
        <p:txBody>
          <a:bodyPr anchor="t">
            <a:normAutofit/>
          </a:bodyPr>
          <a:lstStyle/>
          <a:p>
            <a:pPr algn="r" eaLnBrk="1" hangingPunct="1"/>
            <a:endParaRPr lang="de-DE" altLang="de-DE" sz="1700" dirty="0">
              <a:solidFill>
                <a:srgbClr val="FFFFFF"/>
              </a:solidFill>
            </a:endParaRPr>
          </a:p>
          <a:p>
            <a:pPr algn="r" eaLnBrk="1" hangingPunct="1"/>
            <a:r>
              <a:rPr lang="de-DE" altLang="de-DE" sz="1700" dirty="0">
                <a:solidFill>
                  <a:srgbClr val="FFFFFF"/>
                </a:solidFill>
                <a:latin typeface="Myriad Pro" panose="020B0503030403020204" pitchFamily="34" charset="0"/>
              </a:rPr>
              <a:t> </a:t>
            </a:r>
            <a:r>
              <a:rPr lang="de-DE" altLang="de-DE" sz="1700" dirty="0">
                <a:solidFill>
                  <a:srgbClr val="FFFFFF"/>
                </a:solidFill>
              </a:rPr>
              <a:t>  </a:t>
            </a:r>
          </a:p>
          <a:p>
            <a:pPr algn="r" eaLnBrk="1" hangingPunct="1"/>
            <a:r>
              <a:rPr lang="de-DE" altLang="de-DE" dirty="0">
                <a:solidFill>
                  <a:srgbClr val="FFFFFF"/>
                </a:solidFill>
                <a:latin typeface="Trebuchet MS" panose="020B0603020202020204" pitchFamily="34" charset="0"/>
              </a:rPr>
              <a:t>… </a:t>
            </a:r>
            <a:r>
              <a:rPr lang="de-DE" altLang="de-DE" dirty="0" smtClean="0">
                <a:solidFill>
                  <a:srgbClr val="FFFFFF"/>
                </a:solidFill>
                <a:latin typeface="Trebuchet MS" panose="020B0603020202020204" pitchFamily="34" charset="0"/>
              </a:rPr>
              <a:t>in kleinem Maßstab</a:t>
            </a:r>
            <a:endParaRPr lang="de-DE" altLang="de-DE" dirty="0">
              <a:solidFill>
                <a:srgbClr val="FFFFFF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5940899" y="1154295"/>
            <a:ext cx="6065822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2000" dirty="0">
              <a:latin typeface="Myriad Pro Cond" panose="020B0506030403020204" pitchFamily="34" charset="0"/>
            </a:endParaRPr>
          </a:p>
          <a:p>
            <a:endParaRPr lang="de-DE" sz="2000" dirty="0">
              <a:latin typeface="Myriad Pro Cond" panose="020B0506030403020204" pitchFamily="34" charset="0"/>
            </a:endParaRPr>
          </a:p>
          <a:p>
            <a:endParaRPr lang="de-DE" dirty="0">
              <a:latin typeface="Myriad Pro"/>
            </a:endParaRPr>
          </a:p>
          <a:p>
            <a:r>
              <a:rPr lang="de-DE" dirty="0">
                <a:latin typeface="Trebuchet MS" panose="020B0603020202020204" pitchFamily="34" charset="0"/>
              </a:rPr>
              <a:t>Aufgrund des Infektionsgeschehens </a:t>
            </a:r>
            <a:r>
              <a:rPr lang="de-DE" dirty="0" smtClean="0">
                <a:latin typeface="Trebuchet MS" panose="020B0603020202020204" pitchFamily="34" charset="0"/>
              </a:rPr>
              <a:t>sehen wir auch in diesem Jahr keine Möglichkeit für eine reguläre Einschulungsveranstaltung. </a:t>
            </a:r>
            <a:endParaRPr lang="de-DE" dirty="0">
              <a:latin typeface="Trebuchet MS" panose="020B0603020202020204" pitchFamily="34" charset="0"/>
            </a:endParaRPr>
          </a:p>
          <a:p>
            <a:endParaRPr lang="de-DE" dirty="0" smtClean="0">
              <a:latin typeface="Trebuchet MS" panose="020B0603020202020204" pitchFamily="34" charset="0"/>
            </a:endParaRPr>
          </a:p>
          <a:p>
            <a:r>
              <a:rPr lang="de-DE" dirty="0" smtClean="0">
                <a:latin typeface="Trebuchet MS" panose="020B0603020202020204" pitchFamily="34" charset="0"/>
              </a:rPr>
              <a:t>Dank der Kooperation mit unseren Kindergärten können wir jedoch Ihre Kinder zu einem kleinen Schulspiel </a:t>
            </a:r>
            <a:r>
              <a:rPr lang="de-DE" dirty="0">
                <a:latin typeface="Trebuchet MS" panose="020B0603020202020204" pitchFamily="34" charset="0"/>
              </a:rPr>
              <a:t>M</a:t>
            </a:r>
            <a:r>
              <a:rPr lang="de-DE" dirty="0" smtClean="0">
                <a:latin typeface="Trebuchet MS" panose="020B0603020202020204" pitchFamily="34" charset="0"/>
              </a:rPr>
              <a:t>itte März zu uns einladen. </a:t>
            </a:r>
            <a:endParaRPr lang="de-DE" dirty="0">
              <a:latin typeface="Trebuchet MS" panose="020B0603020202020204" pitchFamily="34" charset="0"/>
            </a:endParaRPr>
          </a:p>
          <a:p>
            <a:endParaRPr lang="de-DE" dirty="0">
              <a:latin typeface="Trebuchet MS" panose="020B0603020202020204" pitchFamily="34" charset="0"/>
            </a:endParaRPr>
          </a:p>
          <a:p>
            <a:r>
              <a:rPr lang="de-DE" dirty="0">
                <a:latin typeface="Trebuchet MS" panose="020B0603020202020204" pitchFamily="34" charset="0"/>
              </a:rPr>
              <a:t>Sie </a:t>
            </a:r>
            <a:r>
              <a:rPr lang="de-DE" dirty="0" smtClean="0">
                <a:latin typeface="Trebuchet MS" panose="020B0603020202020204" pitchFamily="34" charset="0"/>
              </a:rPr>
              <a:t>kommen bitte zur Erledigung der Einschreibeformalitäten an einem festgelegten Tag zu uns an die Schule. </a:t>
            </a:r>
            <a:endParaRPr lang="de-DE" dirty="0">
              <a:latin typeface="Trebuchet MS" panose="020B0603020202020204" pitchFamily="34" charset="0"/>
            </a:endParaRPr>
          </a:p>
          <a:p>
            <a:endParaRPr lang="de-DE" dirty="0">
              <a:latin typeface="Trebuchet MS" panose="020B0603020202020204" pitchFamily="34" charset="0"/>
            </a:endParaRPr>
          </a:p>
          <a:p>
            <a:r>
              <a:rPr lang="de-DE" sz="1400" dirty="0" smtClean="0">
                <a:latin typeface="Trebuchet MS" panose="020B0603020202020204" pitchFamily="34" charset="0"/>
              </a:rPr>
              <a:t>Alle Termine erhalten Sie in einem gesonderten Schreiben. </a:t>
            </a:r>
            <a:endParaRPr lang="de-DE" sz="1400" dirty="0">
              <a:latin typeface="Trebuchet MS" panose="020B0603020202020204" pitchFamily="34" charset="0"/>
            </a:endParaRPr>
          </a:p>
          <a:p>
            <a:endParaRPr lang="de-DE" sz="2000" dirty="0">
              <a:latin typeface="Myriad Pro Cond" panose="020B0506030403020204" pitchFamily="34" charset="0"/>
            </a:endParaRPr>
          </a:p>
          <a:p>
            <a:endParaRPr lang="de-DE" sz="2000" dirty="0">
              <a:latin typeface="Myriad Pro Cond" panose="020B0506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590295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ACBE1851-2230-47A9-B000-CE9046EA61B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rgbClr val="4236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23B93832-6514-44F4-849B-5EE2C8A2337D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6679" y="3928939"/>
            <a:ext cx="393192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636" name="Rectangle 4">
            <a:extLst>
              <a:ext uri="{FF2B5EF4-FFF2-40B4-BE49-F238E27FC236}">
                <a16:creationId xmlns:a16="http://schemas.microsoft.com/office/drawing/2014/main" id="{18F6D335-6CC6-407E-8877-02DF8E912C2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27106" y="1943105"/>
            <a:ext cx="4515827" cy="2033462"/>
          </a:xfrm>
        </p:spPr>
        <p:txBody>
          <a:bodyPr anchor="b">
            <a:normAutofit/>
          </a:bodyPr>
          <a:lstStyle/>
          <a:p>
            <a:pPr algn="r" eaLnBrk="1" hangingPunct="1"/>
            <a:r>
              <a:rPr lang="de-DE" altLang="de-DE" sz="3800" dirty="0">
                <a:solidFill>
                  <a:srgbClr val="FFFFFF"/>
                </a:solidFill>
                <a:latin typeface="Trebuchet MS" panose="020B0603020202020204" pitchFamily="34" charset="0"/>
              </a:rPr>
              <a:t>Falls noch </a:t>
            </a:r>
            <a:br>
              <a:rPr lang="de-DE" altLang="de-DE" sz="3800" dirty="0">
                <a:solidFill>
                  <a:srgbClr val="FFFFFF"/>
                </a:solidFill>
                <a:latin typeface="Trebuchet MS" panose="020B0603020202020204" pitchFamily="34" charset="0"/>
              </a:rPr>
            </a:br>
            <a:r>
              <a:rPr lang="de-DE" altLang="de-DE" sz="3800" dirty="0">
                <a:solidFill>
                  <a:srgbClr val="FFFFFF"/>
                </a:solidFill>
                <a:latin typeface="Trebuchet MS" panose="020B0603020202020204" pitchFamily="34" charset="0"/>
              </a:rPr>
              <a:t>Unklarheiten </a:t>
            </a:r>
            <a:r>
              <a:rPr lang="de-DE" altLang="de-DE" sz="3800" dirty="0" smtClean="0">
                <a:solidFill>
                  <a:srgbClr val="FFFFFF"/>
                </a:solidFill>
                <a:latin typeface="Trebuchet MS" panose="020B0603020202020204" pitchFamily="34" charset="0"/>
              </a:rPr>
              <a:t/>
            </a:r>
            <a:br>
              <a:rPr lang="de-DE" altLang="de-DE" sz="3800" dirty="0" smtClean="0">
                <a:solidFill>
                  <a:srgbClr val="FFFFFF"/>
                </a:solidFill>
                <a:latin typeface="Trebuchet MS" panose="020B0603020202020204" pitchFamily="34" charset="0"/>
              </a:rPr>
            </a:br>
            <a:r>
              <a:rPr lang="de-DE" altLang="de-DE" sz="3800" dirty="0" smtClean="0">
                <a:solidFill>
                  <a:srgbClr val="FFFFFF"/>
                </a:solidFill>
                <a:latin typeface="Trebuchet MS" panose="020B0603020202020204" pitchFamily="34" charset="0"/>
              </a:rPr>
              <a:t>bestehen</a:t>
            </a:r>
            <a:r>
              <a:rPr lang="de-DE" altLang="de-DE" sz="3800" dirty="0">
                <a:solidFill>
                  <a:srgbClr val="FFFFFF"/>
                </a:solidFill>
                <a:latin typeface="Trebuchet MS" panose="020B0603020202020204" pitchFamily="34" charset="0"/>
              </a:rPr>
              <a:t>: </a:t>
            </a:r>
          </a:p>
        </p:txBody>
      </p:sp>
      <p:sp>
        <p:nvSpPr>
          <p:cNvPr id="69637" name="Rectangle 5">
            <a:extLst>
              <a:ext uri="{FF2B5EF4-FFF2-40B4-BE49-F238E27FC236}">
                <a16:creationId xmlns:a16="http://schemas.microsoft.com/office/drawing/2014/main" id="{A66FD0D2-6722-4C25-9621-DFA9EA5A244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38921" y="4327555"/>
            <a:ext cx="4204012" cy="1891341"/>
          </a:xfrm>
        </p:spPr>
        <p:txBody>
          <a:bodyPr anchor="t">
            <a:normAutofit/>
          </a:bodyPr>
          <a:lstStyle/>
          <a:p>
            <a:pPr algn="r" eaLnBrk="1" hangingPunct="1"/>
            <a:endParaRPr lang="de-DE" altLang="de-DE" sz="1700" dirty="0">
              <a:solidFill>
                <a:srgbClr val="FFFFFF"/>
              </a:solidFill>
            </a:endParaRPr>
          </a:p>
          <a:p>
            <a:pPr algn="r" eaLnBrk="1" hangingPunct="1"/>
            <a:r>
              <a:rPr lang="de-DE" altLang="de-DE" sz="1700" dirty="0">
                <a:solidFill>
                  <a:srgbClr val="FFFFFF"/>
                </a:solidFill>
                <a:latin typeface="Myriad Pro" panose="020B0503030403020204" pitchFamily="34" charset="0"/>
              </a:rPr>
              <a:t> </a:t>
            </a:r>
            <a:r>
              <a:rPr lang="de-DE" altLang="de-DE" sz="1700" dirty="0">
                <a:solidFill>
                  <a:srgbClr val="FFFFFF"/>
                </a:solidFill>
              </a:rPr>
              <a:t>  </a:t>
            </a:r>
          </a:p>
          <a:p>
            <a:pPr algn="r" eaLnBrk="1" hangingPunct="1"/>
            <a:endParaRPr lang="de-DE" altLang="de-DE" sz="1700" dirty="0">
              <a:solidFill>
                <a:srgbClr val="FFFFFF"/>
              </a:solidFill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5754104" y="1943105"/>
            <a:ext cx="6065822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Trebuchet MS" panose="020B0603020202020204" pitchFamily="34" charset="0"/>
              </a:rPr>
              <a:t>Wenn Sie noch sehr unsicher sind, ob Ihr Kind eingeschult werden soll, melden Sie sich bitte bei uns.</a:t>
            </a:r>
          </a:p>
          <a:p>
            <a:endParaRPr lang="de-DE" dirty="0">
              <a:latin typeface="Trebuchet MS" panose="020B0603020202020204" pitchFamily="34" charset="0"/>
            </a:endParaRPr>
          </a:p>
          <a:p>
            <a:r>
              <a:rPr lang="de-DE" dirty="0">
                <a:latin typeface="Trebuchet MS" panose="020B0603020202020204" pitchFamily="34" charset="0"/>
              </a:rPr>
              <a:t>telefonisch 	089 99249270</a:t>
            </a:r>
          </a:p>
          <a:p>
            <a:r>
              <a:rPr lang="de-DE" dirty="0">
                <a:latin typeface="Trebuchet MS" panose="020B0603020202020204" pitchFamily="34" charset="0"/>
              </a:rPr>
              <a:t>oder per</a:t>
            </a:r>
          </a:p>
          <a:p>
            <a:r>
              <a:rPr lang="de-DE" dirty="0">
                <a:latin typeface="Trebuchet MS" panose="020B0603020202020204" pitchFamily="34" charset="0"/>
              </a:rPr>
              <a:t>Mail		</a:t>
            </a:r>
            <a:r>
              <a:rPr lang="de-DE" dirty="0">
                <a:latin typeface="Trebuchet MS" panose="020B0603020202020204" pitchFamily="34" charset="0"/>
                <a:hlinkClick r:id="rId3"/>
              </a:rPr>
              <a:t>info@schule-feldkirchen.de</a:t>
            </a:r>
            <a:endParaRPr lang="de-DE" dirty="0">
              <a:latin typeface="Trebuchet MS" panose="020B0603020202020204" pitchFamily="34" charset="0"/>
            </a:endParaRPr>
          </a:p>
          <a:p>
            <a:endParaRPr lang="de-DE" dirty="0">
              <a:latin typeface="Trebuchet MS" panose="020B0603020202020204" pitchFamily="34" charset="0"/>
            </a:endParaRPr>
          </a:p>
          <a:p>
            <a:r>
              <a:rPr lang="de-DE" dirty="0">
                <a:latin typeface="Trebuchet MS" panose="020B0603020202020204" pitchFamily="34" charset="0"/>
              </a:rPr>
              <a:t>Wir können dann einen Einzeltermin vereinbaren.</a:t>
            </a:r>
          </a:p>
          <a:p>
            <a:endParaRPr lang="de-DE" dirty="0">
              <a:latin typeface="Trebuchet MS" panose="020B0603020202020204" pitchFamily="34" charset="0"/>
            </a:endParaRPr>
          </a:p>
          <a:p>
            <a:endParaRPr lang="de-DE" dirty="0">
              <a:latin typeface="Trebuchet MS" panose="020B0603020202020204" pitchFamily="34" charset="0"/>
            </a:endParaRPr>
          </a:p>
          <a:p>
            <a:r>
              <a:rPr lang="de-DE" dirty="0">
                <a:latin typeface="Trebuchet MS" panose="020B0603020202020204" pitchFamily="34" charset="0"/>
              </a:rPr>
              <a:t>Auch bei allen sonstigen Fragen: </a:t>
            </a:r>
          </a:p>
          <a:p>
            <a:r>
              <a:rPr lang="de-DE" sz="2400" dirty="0">
                <a:latin typeface="Trebuchet MS" panose="020B0603020202020204" pitchFamily="34" charset="0"/>
              </a:rPr>
              <a:t>Bitte nehmen Sie Kontakt mit uns auf!</a:t>
            </a:r>
          </a:p>
          <a:p>
            <a:endParaRPr lang="de-DE" dirty="0">
              <a:latin typeface="Myriad Pro Cond" panose="020B0506030403020204" pitchFamily="34" charset="0"/>
            </a:endParaRPr>
          </a:p>
          <a:p>
            <a:endParaRPr lang="de-DE" dirty="0">
              <a:latin typeface="Myriad Pro Cond" panose="020B0506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56606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ACBE1851-2230-47A9-B000-CE9046EA61B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rgbClr val="4236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23B93832-6514-44F4-849B-5EE2C8A2337D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6679" y="3928939"/>
            <a:ext cx="393192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636" name="Rectangle 4">
            <a:extLst>
              <a:ext uri="{FF2B5EF4-FFF2-40B4-BE49-F238E27FC236}">
                <a16:creationId xmlns:a16="http://schemas.microsoft.com/office/drawing/2014/main" id="{18F6D335-6CC6-407E-8877-02DF8E912C2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08361" y="2746672"/>
            <a:ext cx="4725307" cy="1182267"/>
          </a:xfrm>
        </p:spPr>
        <p:txBody>
          <a:bodyPr anchor="b">
            <a:normAutofit/>
          </a:bodyPr>
          <a:lstStyle/>
          <a:p>
            <a:pPr algn="r" eaLnBrk="1" hangingPunct="1"/>
            <a:r>
              <a:rPr lang="de-DE" altLang="de-DE" sz="3800" dirty="0">
                <a:solidFill>
                  <a:srgbClr val="FFFFFF"/>
                </a:solidFill>
                <a:latin typeface="Trebuchet MS" panose="020B0603020202020204" pitchFamily="34" charset="0"/>
              </a:rPr>
              <a:t>Unterricht</a:t>
            </a:r>
            <a:br>
              <a:rPr lang="de-DE" altLang="de-DE" sz="3800" dirty="0">
                <a:solidFill>
                  <a:srgbClr val="FFFFFF"/>
                </a:solidFill>
                <a:latin typeface="Trebuchet MS" panose="020B0603020202020204" pitchFamily="34" charset="0"/>
              </a:rPr>
            </a:br>
            <a:r>
              <a:rPr lang="de-DE" altLang="de-DE" sz="3800" dirty="0">
                <a:solidFill>
                  <a:srgbClr val="FFFFFF"/>
                </a:solidFill>
                <a:latin typeface="Trebuchet MS" panose="020B0603020202020204" pitchFamily="34" charset="0"/>
              </a:rPr>
              <a:t>in der 1. </a:t>
            </a:r>
            <a:r>
              <a:rPr lang="de-DE" altLang="de-DE" sz="3800" dirty="0" smtClean="0">
                <a:solidFill>
                  <a:srgbClr val="FFFFFF"/>
                </a:solidFill>
                <a:latin typeface="Trebuchet MS" panose="020B0603020202020204" pitchFamily="34" charset="0"/>
              </a:rPr>
              <a:t>Klasse:</a:t>
            </a:r>
            <a:endParaRPr lang="de-DE" altLang="de-DE" sz="3800" dirty="0">
              <a:solidFill>
                <a:srgbClr val="FFFFFF"/>
              </a:solidFill>
              <a:latin typeface="Trebuchet MS" panose="020B0603020202020204" pitchFamily="34" charset="0"/>
            </a:endParaRPr>
          </a:p>
        </p:txBody>
      </p:sp>
      <p:sp>
        <p:nvSpPr>
          <p:cNvPr id="69637" name="Rectangle 5">
            <a:extLst>
              <a:ext uri="{FF2B5EF4-FFF2-40B4-BE49-F238E27FC236}">
                <a16:creationId xmlns:a16="http://schemas.microsoft.com/office/drawing/2014/main" id="{A66FD0D2-6722-4C25-9621-DFA9EA5A244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38921" y="4327555"/>
            <a:ext cx="4204012" cy="1891341"/>
          </a:xfrm>
        </p:spPr>
        <p:txBody>
          <a:bodyPr anchor="t">
            <a:normAutofit/>
          </a:bodyPr>
          <a:lstStyle/>
          <a:p>
            <a:pPr algn="r" eaLnBrk="1" hangingPunct="1"/>
            <a:endParaRPr lang="de-DE" altLang="de-DE" sz="1700" dirty="0">
              <a:solidFill>
                <a:srgbClr val="FFFFFF"/>
              </a:solidFill>
            </a:endParaRPr>
          </a:p>
          <a:p>
            <a:pPr algn="r" eaLnBrk="1" hangingPunct="1"/>
            <a:r>
              <a:rPr lang="de-DE" altLang="de-DE" sz="1700" dirty="0">
                <a:solidFill>
                  <a:srgbClr val="FFFFFF"/>
                </a:solidFill>
                <a:latin typeface="Myriad Pro" panose="020B0503030403020204" pitchFamily="34" charset="0"/>
              </a:rPr>
              <a:t> </a:t>
            </a:r>
            <a:r>
              <a:rPr lang="de-DE" altLang="de-DE" sz="1700" dirty="0">
                <a:solidFill>
                  <a:srgbClr val="FFFFFF"/>
                </a:solidFill>
              </a:rPr>
              <a:t>  </a:t>
            </a:r>
          </a:p>
          <a:p>
            <a:pPr algn="r" eaLnBrk="1" hangingPunct="1"/>
            <a:endParaRPr lang="de-DE" altLang="de-DE" sz="1700" dirty="0">
              <a:solidFill>
                <a:srgbClr val="FFFFFF"/>
              </a:solidFill>
            </a:endParaRPr>
          </a:p>
        </p:txBody>
      </p:sp>
      <p:graphicFrame>
        <p:nvGraphicFramePr>
          <p:cNvPr id="3" name="Tabel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3798098"/>
              </p:ext>
            </p:extLst>
          </p:nvPr>
        </p:nvGraphicFramePr>
        <p:xfrm>
          <a:off x="5752828" y="3928939"/>
          <a:ext cx="6096000" cy="23350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3435605438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94158513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66326024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411501894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3505874609"/>
                    </a:ext>
                  </a:extLst>
                </a:gridCol>
              </a:tblGrid>
              <a:tr h="333582">
                <a:tc>
                  <a:txBody>
                    <a:bodyPr/>
                    <a:lstStyle/>
                    <a:p>
                      <a:r>
                        <a:rPr lang="de-DE" sz="1400" dirty="0"/>
                        <a:t>Montag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de-DE" sz="1400" dirty="0"/>
                        <a:t>Dienstag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de-DE" sz="1400" dirty="0"/>
                        <a:t>Mittwoch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de-DE" sz="1400" dirty="0"/>
                        <a:t>Donnerstag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de-DE" sz="1400" dirty="0"/>
                        <a:t>Freitag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365255363"/>
                  </a:ext>
                </a:extLst>
              </a:tr>
              <a:tr h="333582"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X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X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X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X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X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584434568"/>
                  </a:ext>
                </a:extLst>
              </a:tr>
              <a:tr h="333582"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X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X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X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X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X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7199906"/>
                  </a:ext>
                </a:extLst>
              </a:tr>
              <a:tr h="333582"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X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X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X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X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X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855198808"/>
                  </a:ext>
                </a:extLst>
              </a:tr>
              <a:tr h="333582"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X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X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X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X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X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73415259"/>
                  </a:ext>
                </a:extLst>
              </a:tr>
              <a:tr h="333582">
                <a:tc>
                  <a:txBody>
                    <a:bodyPr/>
                    <a:lstStyle/>
                    <a:p>
                      <a:pPr algn="ctr"/>
                      <a:endParaRPr lang="de-DE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X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de-DE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X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X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18000974"/>
                  </a:ext>
                </a:extLst>
              </a:tr>
              <a:tr h="333582">
                <a:tc>
                  <a:txBody>
                    <a:bodyPr/>
                    <a:lstStyle/>
                    <a:p>
                      <a:pPr algn="ctr"/>
                      <a:endParaRPr lang="de-DE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de-DE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de-DE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de-DE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de-DE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12457250"/>
                  </a:ext>
                </a:extLst>
              </a:tr>
            </a:tbl>
          </a:graphicData>
        </a:graphic>
      </p:graphicFrame>
      <p:sp>
        <p:nvSpPr>
          <p:cNvPr id="5" name="Rechteck 4"/>
          <p:cNvSpPr/>
          <p:nvPr/>
        </p:nvSpPr>
        <p:spPr>
          <a:xfrm>
            <a:off x="5752828" y="727267"/>
            <a:ext cx="6096000" cy="289310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2000" dirty="0">
                <a:solidFill>
                  <a:srgbClr val="FFFFFF"/>
                </a:solidFill>
                <a:latin typeface="Myriad Pro Cond" panose="020B0506030403020204" pitchFamily="34" charset="0"/>
                <a:ea typeface="+mj-ea"/>
                <a:cs typeface="+mj-cs"/>
              </a:rPr>
              <a:t>	8 Uhr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dirty="0">
                <a:latin typeface="Trebuchet MS" panose="020B0603020202020204" pitchFamily="34" charset="0"/>
              </a:rPr>
              <a:t>Der Unterricht beginnt </a:t>
            </a:r>
            <a:r>
              <a:rPr lang="de-DE" dirty="0" smtClean="0">
                <a:latin typeface="Trebuchet MS" panose="020B0603020202020204" pitchFamily="34" charset="0"/>
              </a:rPr>
              <a:t>bei </a:t>
            </a:r>
            <a:r>
              <a:rPr lang="de-DE" dirty="0">
                <a:latin typeface="Trebuchet MS" panose="020B0603020202020204" pitchFamily="34" charset="0"/>
              </a:rPr>
              <a:t>uns grundsätzlich </a:t>
            </a:r>
            <a:r>
              <a:rPr lang="de-DE" dirty="0" smtClean="0">
                <a:latin typeface="Trebuchet MS" panose="020B0603020202020204" pitchFamily="34" charset="0"/>
              </a:rPr>
              <a:t>um </a:t>
            </a:r>
            <a:r>
              <a:rPr lang="de-DE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8 </a:t>
            </a:r>
            <a:r>
              <a:rPr lang="de-DE" dirty="0">
                <a:solidFill>
                  <a:srgbClr val="0070C0"/>
                </a:solidFill>
                <a:latin typeface="Trebuchet MS" panose="020B0603020202020204" pitchFamily="34" charset="0"/>
              </a:rPr>
              <a:t>Uhr</a:t>
            </a:r>
            <a:r>
              <a:rPr lang="de-DE" dirty="0">
                <a:latin typeface="Trebuchet MS" panose="020B0603020202020204" pitchFamily="34" charset="0"/>
              </a:rPr>
              <a:t>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dirty="0">
                <a:latin typeface="Trebuchet MS" panose="020B0603020202020204" pitchFamily="34" charset="0"/>
              </a:rPr>
              <a:t>Ab 7.45 Uhr kommen die Kinder zu ihren Klassenzimmern und bereiten sich vor.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dirty="0">
                <a:latin typeface="Trebuchet MS" panose="020B0603020202020204" pitchFamily="34" charset="0"/>
              </a:rPr>
              <a:t>Am Vormittag gibt es </a:t>
            </a:r>
            <a:r>
              <a:rPr lang="de-DE" dirty="0">
                <a:solidFill>
                  <a:srgbClr val="0070C0"/>
                </a:solidFill>
                <a:latin typeface="Trebuchet MS" panose="020B0603020202020204" pitchFamily="34" charset="0"/>
              </a:rPr>
              <a:t>2 Hofpausen </a:t>
            </a:r>
            <a:r>
              <a:rPr lang="de-DE" dirty="0">
                <a:latin typeface="Trebuchet MS" panose="020B0603020202020204" pitchFamily="34" charset="0"/>
              </a:rPr>
              <a:t>zum Bewegen und Spielen.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dirty="0">
                <a:latin typeface="Trebuchet MS" panose="020B0603020202020204" pitchFamily="34" charset="0"/>
              </a:rPr>
              <a:t>Unterrichtsende ist um 11.20 Uhr oder 12.15 Uhr.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dirty="0">
                <a:latin typeface="Trebuchet MS" panose="020B0603020202020204" pitchFamily="34" charset="0"/>
              </a:rPr>
              <a:t>Ihr Kind hat </a:t>
            </a:r>
            <a:r>
              <a:rPr lang="de-DE" dirty="0">
                <a:solidFill>
                  <a:srgbClr val="0070C0"/>
                </a:solidFill>
                <a:latin typeface="Trebuchet MS" panose="020B0603020202020204" pitchFamily="34" charset="0"/>
              </a:rPr>
              <a:t>23 Wochenstunden</a:t>
            </a:r>
            <a:r>
              <a:rPr lang="de-DE" dirty="0">
                <a:latin typeface="Trebuchet MS" panose="020B0603020202020204" pitchFamily="34" charset="0"/>
              </a:rPr>
              <a:t>, der Stundenplan könnte also z. B. so </a:t>
            </a:r>
            <a:r>
              <a:rPr lang="de-DE" dirty="0" err="1">
                <a:latin typeface="Trebuchet MS" panose="020B0603020202020204" pitchFamily="34" charset="0"/>
              </a:rPr>
              <a:t>aussehen:</a:t>
            </a:r>
            <a:r>
              <a:rPr lang="de-DE" dirty="0" err="1">
                <a:solidFill>
                  <a:srgbClr val="FFFFFF"/>
                </a:solidFill>
                <a:latin typeface="Trebuchet MS" panose="020B0603020202020204" pitchFamily="34" charset="0"/>
                <a:ea typeface="+mj-ea"/>
                <a:cs typeface="+mj-cs"/>
              </a:rPr>
              <a:t>ntweitere</a:t>
            </a:r>
            <a:r>
              <a:rPr lang="de-DE" dirty="0">
                <a:solidFill>
                  <a:srgbClr val="FFFFFF"/>
                </a:solidFill>
                <a:latin typeface="Trebuchet MS" panose="020B0603020202020204" pitchFamily="34" charset="0"/>
                <a:ea typeface="+mj-ea"/>
                <a:cs typeface="+mj-cs"/>
              </a:rPr>
              <a:t> Fächer</a:t>
            </a:r>
          </a:p>
        </p:txBody>
      </p:sp>
      <p:cxnSp>
        <p:nvCxnSpPr>
          <p:cNvPr id="4" name="Gerader Verbinder 3"/>
          <p:cNvCxnSpPr/>
          <p:nvPr/>
        </p:nvCxnSpPr>
        <p:spPr>
          <a:xfrm>
            <a:off x="5752828" y="4946469"/>
            <a:ext cx="6096000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" name="Gerader Verbinder 6"/>
          <p:cNvCxnSpPr/>
          <p:nvPr/>
        </p:nvCxnSpPr>
        <p:spPr>
          <a:xfrm>
            <a:off x="6966857" y="5608320"/>
            <a:ext cx="1227909" cy="8709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9" name="Gerader Verbinder 8"/>
          <p:cNvCxnSpPr/>
          <p:nvPr/>
        </p:nvCxnSpPr>
        <p:spPr>
          <a:xfrm>
            <a:off x="9413966" y="5608320"/>
            <a:ext cx="2434862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299063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ACBE1851-2230-47A9-B000-CE9046EA61B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rgbClr val="4236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23B93832-6514-44F4-849B-5EE2C8A2337D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6679" y="3928939"/>
            <a:ext cx="393192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637" name="Rectangle 5">
            <a:extLst>
              <a:ext uri="{FF2B5EF4-FFF2-40B4-BE49-F238E27FC236}">
                <a16:creationId xmlns:a16="http://schemas.microsoft.com/office/drawing/2014/main" id="{A66FD0D2-6722-4C25-9621-DFA9EA5A244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38921" y="4327555"/>
            <a:ext cx="4204012" cy="1891341"/>
          </a:xfrm>
        </p:spPr>
        <p:txBody>
          <a:bodyPr anchor="t">
            <a:normAutofit/>
          </a:bodyPr>
          <a:lstStyle/>
          <a:p>
            <a:pPr algn="r" eaLnBrk="1" hangingPunct="1"/>
            <a:endParaRPr lang="de-DE" altLang="de-DE" sz="1700" dirty="0">
              <a:solidFill>
                <a:srgbClr val="FFFFFF"/>
              </a:solidFill>
            </a:endParaRPr>
          </a:p>
          <a:p>
            <a:pPr algn="r" eaLnBrk="1" hangingPunct="1"/>
            <a:r>
              <a:rPr lang="de-DE" altLang="de-DE" sz="1700" dirty="0">
                <a:solidFill>
                  <a:srgbClr val="FFFFFF"/>
                </a:solidFill>
                <a:latin typeface="Myriad Pro" panose="020B0503030403020204" pitchFamily="34" charset="0"/>
              </a:rPr>
              <a:t> </a:t>
            </a:r>
            <a:r>
              <a:rPr lang="de-DE" altLang="de-DE" sz="1700" dirty="0">
                <a:solidFill>
                  <a:srgbClr val="FFFFFF"/>
                </a:solidFill>
              </a:rPr>
              <a:t>  </a:t>
            </a:r>
          </a:p>
          <a:p>
            <a:pPr algn="r" eaLnBrk="1" hangingPunct="1"/>
            <a:endParaRPr lang="de-DE" altLang="de-DE" sz="1700" dirty="0">
              <a:solidFill>
                <a:srgbClr val="FFFFFF"/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5842981" y="585800"/>
            <a:ext cx="6096000" cy="59093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428625" indent="-428625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FFFFFF"/>
                </a:solidFill>
                <a:latin typeface="Trebuchet MS" panose="020B0603020202020204" pitchFamily="34" charset="0"/>
                <a:ea typeface="+mj-ea"/>
                <a:cs typeface="+mj-cs"/>
              </a:rPr>
              <a:t>Unterrichtsbeginn: 	8 Uhr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dirty="0">
                <a:latin typeface="Trebuchet MS" panose="020B0603020202020204" pitchFamily="34" charset="0"/>
              </a:rPr>
              <a:t>Wir arbeiten nach dem </a:t>
            </a:r>
            <a:r>
              <a:rPr lang="de-DE" dirty="0" err="1">
                <a:solidFill>
                  <a:srgbClr val="0070C0"/>
                </a:solidFill>
                <a:latin typeface="Trebuchet MS" panose="020B0603020202020204" pitchFamily="34" charset="0"/>
              </a:rPr>
              <a:t>Klassleiterprinzip</a:t>
            </a:r>
            <a:r>
              <a:rPr lang="de-DE" dirty="0">
                <a:latin typeface="Trebuchet MS" panose="020B0603020202020204" pitchFamily="34" charset="0"/>
              </a:rPr>
              <a:t>: Ein Großteil des Unterrichts liegt in einer Hand, einzelne Fächer werden gegebenenfalls von anderen Lehrkräften erteilt.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DE" dirty="0">
              <a:latin typeface="Trebuchet MS" panose="020B0603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0070C0"/>
                </a:solidFill>
                <a:latin typeface="Trebuchet MS" panose="020B0603020202020204" pitchFamily="34" charset="0"/>
              </a:rPr>
              <a:t>Grundlegender Unterricht</a:t>
            </a:r>
            <a:r>
              <a:rPr lang="de-DE" dirty="0">
                <a:latin typeface="Trebuchet MS" panose="020B0603020202020204" pitchFamily="34" charset="0"/>
              </a:rPr>
              <a:t> bildet den Großteil des Unterrichts. Darunter fallen die Fächer Deutsch, Mathematik, Heimat- und Sachunterricht, Kunst und Musik. Diese werden oft fächerverbindend unterrichtet.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latin typeface="Trebuchet MS" panose="020B0603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0070C0"/>
                </a:solidFill>
                <a:latin typeface="Trebuchet MS" panose="020B0603020202020204" pitchFamily="34" charset="0"/>
              </a:rPr>
              <a:t>Weitere Fächer </a:t>
            </a:r>
            <a:r>
              <a:rPr lang="de-DE" dirty="0">
                <a:latin typeface="Trebuchet MS" panose="020B0603020202020204" pitchFamily="34" charset="0"/>
              </a:rPr>
              <a:t>sind Sport, Religion/Ethik sowie Werken. Außerdem gibt es Förderunterricht für die gesamte Klasse zum Vertiefen und Üben.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latin typeface="Trebuchet MS" panose="020B0603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dirty="0">
                <a:latin typeface="Trebuchet MS" panose="020B0603020202020204" pitchFamily="34" charset="0"/>
              </a:rPr>
              <a:t>Tägliche</a:t>
            </a:r>
            <a:r>
              <a:rPr lang="de-DE" dirty="0">
                <a:solidFill>
                  <a:srgbClr val="0070C0"/>
                </a:solidFill>
                <a:latin typeface="Trebuchet MS" panose="020B0603020202020204" pitchFamily="34" charset="0"/>
              </a:rPr>
              <a:t> Hausaufgaben</a:t>
            </a:r>
            <a:r>
              <a:rPr lang="de-DE" dirty="0">
                <a:latin typeface="Trebuchet MS" panose="020B0603020202020204" pitchFamily="34" charset="0"/>
              </a:rPr>
              <a:t> dienen der Anwendung des Gelernten. Sie werden zuhause, im Hort oder in der Mittagsbetreuung erledigt. </a:t>
            </a:r>
          </a:p>
          <a:p>
            <a:pPr marL="428625" indent="-428625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FFFFFF"/>
                </a:solidFill>
                <a:latin typeface="Trebuchet MS" panose="020B0603020202020204" pitchFamily="34" charset="0"/>
                <a:ea typeface="+mj-ea"/>
                <a:cs typeface="+mj-cs"/>
              </a:rPr>
              <a:t>Unterrichts liegt 		</a:t>
            </a:r>
            <a:r>
              <a:rPr lang="de-DE" dirty="0">
                <a:solidFill>
                  <a:srgbClr val="FFFFFF"/>
                </a:solidFill>
                <a:latin typeface="Myriad Pro Cond" panose="020B0506030403020204" pitchFamily="34" charset="0"/>
                <a:ea typeface="+mj-ea"/>
                <a:cs typeface="+mj-cs"/>
              </a:rPr>
              <a:t>	in einer Hand</a:t>
            </a:r>
          </a:p>
          <a:p>
            <a:pPr marL="428625" indent="-428625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FFFFFF"/>
                </a:solidFill>
                <a:latin typeface="Myriad Pro Cond" panose="020B0506030403020204" pitchFamily="34" charset="0"/>
                <a:ea typeface="+mj-ea"/>
                <a:cs typeface="+mj-cs"/>
              </a:rPr>
              <a:t>Grundlegender Unterricht, weitere Fächer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592FA612-A104-4D0F-B674-28562005B68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89986" y="2775258"/>
            <a:ext cx="4452948" cy="1182267"/>
          </a:xfrm>
        </p:spPr>
        <p:txBody>
          <a:bodyPr anchor="b">
            <a:normAutofit/>
          </a:bodyPr>
          <a:lstStyle/>
          <a:p>
            <a:pPr algn="r" eaLnBrk="1" hangingPunct="1"/>
            <a:r>
              <a:rPr lang="de-DE" altLang="de-DE" sz="3800" dirty="0">
                <a:solidFill>
                  <a:srgbClr val="FFFFFF"/>
                </a:solidFill>
                <a:latin typeface="Trebuchet MS" panose="020B0603020202020204" pitchFamily="34" charset="0"/>
              </a:rPr>
              <a:t>Unterricht</a:t>
            </a:r>
            <a:br>
              <a:rPr lang="de-DE" altLang="de-DE" sz="3800" dirty="0">
                <a:solidFill>
                  <a:srgbClr val="FFFFFF"/>
                </a:solidFill>
                <a:latin typeface="Trebuchet MS" panose="020B0603020202020204" pitchFamily="34" charset="0"/>
              </a:rPr>
            </a:br>
            <a:r>
              <a:rPr lang="de-DE" altLang="de-DE" sz="3800" dirty="0">
                <a:solidFill>
                  <a:srgbClr val="FFFFFF"/>
                </a:solidFill>
                <a:latin typeface="Trebuchet MS" panose="020B0603020202020204" pitchFamily="34" charset="0"/>
              </a:rPr>
              <a:t>in der 1. </a:t>
            </a:r>
            <a:r>
              <a:rPr lang="de-DE" altLang="de-DE" sz="3800" dirty="0" smtClean="0">
                <a:solidFill>
                  <a:srgbClr val="FFFFFF"/>
                </a:solidFill>
                <a:latin typeface="Trebuchet MS" panose="020B0603020202020204" pitchFamily="34" charset="0"/>
              </a:rPr>
              <a:t>Klasse:</a:t>
            </a:r>
            <a:endParaRPr lang="de-DE" altLang="de-DE" sz="3800" dirty="0">
              <a:solidFill>
                <a:srgbClr val="FFFFFF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53851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ACBE1851-2230-47A9-B000-CE9046EA61B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rgbClr val="4236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23B93832-6514-44F4-849B-5EE2C8A2337D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6679" y="3928939"/>
            <a:ext cx="393192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636" name="Rectangle 4">
            <a:extLst>
              <a:ext uri="{FF2B5EF4-FFF2-40B4-BE49-F238E27FC236}">
                <a16:creationId xmlns:a16="http://schemas.microsoft.com/office/drawing/2014/main" id="{18F6D335-6CC6-407E-8877-02DF8E912C2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37268" y="3170572"/>
            <a:ext cx="4208656" cy="726330"/>
          </a:xfrm>
        </p:spPr>
        <p:txBody>
          <a:bodyPr anchor="b">
            <a:noAutofit/>
          </a:bodyPr>
          <a:lstStyle/>
          <a:p>
            <a:pPr algn="r" eaLnBrk="1" hangingPunct="1"/>
            <a:r>
              <a:rPr lang="de-DE" altLang="de-DE" sz="3800" dirty="0">
                <a:solidFill>
                  <a:srgbClr val="FFFFFF"/>
                </a:solidFill>
                <a:latin typeface="Trebuchet MS" panose="020B0603020202020204" pitchFamily="34" charset="0"/>
              </a:rPr>
              <a:t>Ist mein Kind gut vorbereitet?</a:t>
            </a:r>
          </a:p>
        </p:txBody>
      </p:sp>
      <p:sp>
        <p:nvSpPr>
          <p:cNvPr id="69637" name="Rectangle 5">
            <a:extLst>
              <a:ext uri="{FF2B5EF4-FFF2-40B4-BE49-F238E27FC236}">
                <a16:creationId xmlns:a16="http://schemas.microsoft.com/office/drawing/2014/main" id="{A66FD0D2-6722-4C25-9621-DFA9EA5A244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38921" y="4327555"/>
            <a:ext cx="4204012" cy="1891341"/>
          </a:xfrm>
        </p:spPr>
        <p:txBody>
          <a:bodyPr anchor="t">
            <a:normAutofit/>
          </a:bodyPr>
          <a:lstStyle/>
          <a:p>
            <a:pPr algn="r" eaLnBrk="1" hangingPunct="1"/>
            <a:endParaRPr lang="de-DE" altLang="de-DE" sz="1700" dirty="0">
              <a:solidFill>
                <a:srgbClr val="FFFFFF"/>
              </a:solidFill>
            </a:endParaRPr>
          </a:p>
          <a:p>
            <a:pPr algn="r" eaLnBrk="1" hangingPunct="1"/>
            <a:r>
              <a:rPr lang="de-DE" altLang="de-DE" sz="1700" dirty="0">
                <a:solidFill>
                  <a:srgbClr val="FFFFFF"/>
                </a:solidFill>
                <a:latin typeface="Myriad Pro" panose="020B0503030403020204" pitchFamily="34" charset="0"/>
              </a:rPr>
              <a:t> </a:t>
            </a:r>
            <a:r>
              <a:rPr lang="de-DE" altLang="de-DE" sz="1700" dirty="0">
                <a:solidFill>
                  <a:srgbClr val="FFFFFF"/>
                </a:solidFill>
              </a:rPr>
              <a:t>  </a:t>
            </a:r>
          </a:p>
          <a:p>
            <a:pPr algn="r" eaLnBrk="1" hangingPunct="1"/>
            <a:endParaRPr lang="de-DE" altLang="de-DE" sz="1700" dirty="0">
              <a:solidFill>
                <a:srgbClr val="FFFFFF"/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5804881" y="1166842"/>
            <a:ext cx="6096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marL="428625" indent="-428625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FFFFFF"/>
                </a:solidFill>
                <a:latin typeface="Myriad Pro" panose="020B0503030403020204"/>
                <a:ea typeface="+mj-ea"/>
                <a:cs typeface="+mj-cs"/>
              </a:rPr>
              <a:t>Unterrichtsbeginn: 	</a:t>
            </a:r>
          </a:p>
          <a:p>
            <a:pPr marL="428625" indent="-428625">
              <a:buFont typeface="Arial" panose="020B0604020202020204" pitchFamily="34" charset="0"/>
              <a:buChar char="•"/>
            </a:pPr>
            <a:endParaRPr lang="de-DE" dirty="0">
              <a:solidFill>
                <a:srgbClr val="FFFFFF"/>
              </a:solidFill>
              <a:latin typeface="Myriad Pro" panose="020B0503030403020204"/>
              <a:ea typeface="+mj-ea"/>
              <a:cs typeface="+mj-cs"/>
            </a:endParaRPr>
          </a:p>
          <a:p>
            <a:pPr marL="428625" indent="-428625">
              <a:buFont typeface="Arial" panose="020B0604020202020204" pitchFamily="34" charset="0"/>
              <a:buChar char="•"/>
            </a:pPr>
            <a:endParaRPr lang="de-DE" dirty="0">
              <a:solidFill>
                <a:srgbClr val="FFFFFF"/>
              </a:solidFill>
              <a:latin typeface="Myriad Pro" panose="020B0503030403020204"/>
              <a:ea typeface="+mj-ea"/>
              <a:cs typeface="+mj-cs"/>
            </a:endParaRPr>
          </a:p>
          <a:p>
            <a:endParaRPr lang="de-DE" dirty="0">
              <a:solidFill>
                <a:srgbClr val="FFFFFF"/>
              </a:solidFill>
              <a:latin typeface="Myriad Pro" panose="020B0503030403020204"/>
              <a:ea typeface="+mj-ea"/>
              <a:cs typeface="+mj-cs"/>
            </a:endParaRPr>
          </a:p>
          <a:p>
            <a:r>
              <a:rPr lang="de-DE" dirty="0">
                <a:latin typeface="Trebuchet MS" panose="020B0603020202020204" pitchFamily="34" charset="0"/>
              </a:rPr>
              <a:t>Wenn Sie sich diese Frage stellen, werden Ihnen die folgenden 8 Folien mit Hörtexten </a:t>
            </a:r>
            <a:r>
              <a:rPr lang="de-DE" dirty="0">
                <a:solidFill>
                  <a:srgbClr val="0070C0"/>
                </a:solidFill>
                <a:latin typeface="Trebuchet MS" panose="020B0603020202020204" pitchFamily="34" charset="0"/>
              </a:rPr>
              <a:t>viele Antworten </a:t>
            </a:r>
            <a:r>
              <a:rPr lang="de-DE" dirty="0">
                <a:latin typeface="Trebuchet MS" panose="020B0603020202020204" pitchFamily="34" charset="0"/>
              </a:rPr>
              <a:t>geben. </a:t>
            </a:r>
          </a:p>
          <a:p>
            <a:endParaRPr lang="de-DE" dirty="0">
              <a:latin typeface="Trebuchet MS" panose="020B0603020202020204" pitchFamily="34" charset="0"/>
            </a:endParaRPr>
          </a:p>
          <a:p>
            <a:r>
              <a:rPr lang="de-DE" dirty="0">
                <a:latin typeface="Trebuchet MS" panose="020B0603020202020204" pitchFamily="34" charset="0"/>
              </a:rPr>
              <a:t>Sie bekommen auch </a:t>
            </a:r>
            <a:r>
              <a:rPr lang="de-DE" dirty="0">
                <a:solidFill>
                  <a:srgbClr val="0070C0"/>
                </a:solidFill>
                <a:latin typeface="Trebuchet MS" panose="020B0603020202020204" pitchFamily="34" charset="0"/>
              </a:rPr>
              <a:t>Tipps</a:t>
            </a:r>
            <a:r>
              <a:rPr lang="de-DE" dirty="0">
                <a:latin typeface="Trebuchet MS" panose="020B0603020202020204" pitchFamily="34" charset="0"/>
              </a:rPr>
              <a:t>, wie Sie Ihr Kind im kommenden halben Jahr bis zum Schulbeginn gut fördern können. </a:t>
            </a:r>
          </a:p>
          <a:p>
            <a:endParaRPr lang="de-DE" dirty="0">
              <a:latin typeface="Trebuchet MS" panose="020B0603020202020204" pitchFamily="34" charset="0"/>
            </a:endParaRPr>
          </a:p>
          <a:p>
            <a:endParaRPr lang="de-DE" dirty="0">
              <a:latin typeface="Trebuchet MS" panose="020B0603020202020204" pitchFamily="34" charset="0"/>
            </a:endParaRPr>
          </a:p>
          <a:p>
            <a:r>
              <a:rPr lang="de-DE" dirty="0">
                <a:latin typeface="Trebuchet MS" panose="020B0603020202020204" pitchFamily="34" charset="0"/>
              </a:rPr>
              <a:t>Klicken Sie bitte jeweils auf das Lautsprecherzeichen!</a:t>
            </a:r>
          </a:p>
          <a:p>
            <a:pPr marL="428625" indent="-428625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rgbClr val="FFFFFF"/>
                </a:solidFill>
                <a:latin typeface="Trebuchet MS" panose="020B0603020202020204" pitchFamily="34" charset="0"/>
                <a:ea typeface="+mj-ea"/>
                <a:cs typeface="+mj-cs"/>
              </a:rPr>
              <a:t>Unterrichts liegt 			in einer Hand</a:t>
            </a:r>
          </a:p>
          <a:p>
            <a:pPr marL="428625" indent="-428625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FFFFFF"/>
                </a:solidFill>
                <a:latin typeface="Myriad Pro" panose="020B0503030403020204"/>
                <a:ea typeface="+mj-ea"/>
                <a:cs typeface="+mj-cs"/>
              </a:rPr>
              <a:t>Grundlegender Unterricht, weitere Fächer</a:t>
            </a:r>
          </a:p>
        </p:txBody>
      </p:sp>
    </p:spTree>
    <p:extLst>
      <p:ext uri="{BB962C8B-B14F-4D97-AF65-F5344CB8AC3E}">
        <p14:creationId xmlns:p14="http://schemas.microsoft.com/office/powerpoint/2010/main" val="2376157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llipse 14">
            <a:extLst>
              <a:ext uri="{FF2B5EF4-FFF2-40B4-BE49-F238E27FC236}">
                <a16:creationId xmlns:a16="http://schemas.microsoft.com/office/drawing/2014/main" id="{F799719F-7B84-49EF-8ACC-A60D7759940C}"/>
              </a:ext>
            </a:extLst>
          </p:cNvPr>
          <p:cNvSpPr/>
          <p:nvPr/>
        </p:nvSpPr>
        <p:spPr>
          <a:xfrm>
            <a:off x="2195119" y="3100624"/>
            <a:ext cx="7801761" cy="637563"/>
          </a:xfrm>
          <a:prstGeom prst="ellipse">
            <a:avLst/>
          </a:prstGeom>
          <a:solidFill>
            <a:srgbClr val="423658"/>
          </a:solidFill>
          <a:ln>
            <a:solidFill>
              <a:srgbClr val="2921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latin typeface="Trebuchet MS" panose="020B0603020202020204" pitchFamily="34" charset="0"/>
              </a:rPr>
              <a:t>Individuelle Voraussetzungen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B12CEFE-9BD5-4DAD-B646-C86FCFED0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de-DE" dirty="0">
                <a:latin typeface="Trebuchet MS" panose="020B0603020202020204" pitchFamily="34" charset="0"/>
              </a:rPr>
              <a:t>Wann ist mein Kind schulfähig?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0CAC1F29-297C-4D94-8294-F15C04FE35AB}"/>
              </a:ext>
            </a:extLst>
          </p:cNvPr>
          <p:cNvSpPr txBox="1"/>
          <p:nvPr/>
        </p:nvSpPr>
        <p:spPr>
          <a:xfrm>
            <a:off x="2055302" y="1677915"/>
            <a:ext cx="1711355" cy="1323439"/>
          </a:xfrm>
          <a:prstGeom prst="rect">
            <a:avLst/>
          </a:prstGeom>
          <a:solidFill>
            <a:srgbClr val="423658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000" dirty="0">
                <a:solidFill>
                  <a:schemeClr val="bg1"/>
                </a:solidFill>
                <a:latin typeface="Trebuchet MS" panose="020B0603020202020204" pitchFamily="34" charset="0"/>
              </a:rPr>
              <a:t>Umwelt</a:t>
            </a:r>
          </a:p>
          <a:p>
            <a:pPr algn="ctr"/>
            <a:r>
              <a:rPr lang="de-DE" sz="2000" dirty="0">
                <a:solidFill>
                  <a:schemeClr val="bg1"/>
                </a:solidFill>
                <a:latin typeface="Trebuchet MS" panose="020B0603020202020204" pitchFamily="34" charset="0"/>
              </a:rPr>
              <a:t>Familie</a:t>
            </a:r>
          </a:p>
          <a:p>
            <a:pPr algn="ctr"/>
            <a:r>
              <a:rPr lang="de-DE" sz="2000" dirty="0">
                <a:solidFill>
                  <a:schemeClr val="bg1"/>
                </a:solidFill>
                <a:latin typeface="Trebuchet MS" panose="020B0603020202020204" pitchFamily="34" charset="0"/>
              </a:rPr>
              <a:t>Freunde</a:t>
            </a:r>
          </a:p>
          <a:p>
            <a:pPr algn="ctr"/>
            <a:r>
              <a:rPr lang="de-DE" sz="2000" dirty="0">
                <a:solidFill>
                  <a:schemeClr val="bg1"/>
                </a:solidFill>
                <a:latin typeface="Trebuchet MS" panose="020B0603020202020204" pitchFamily="34" charset="0"/>
              </a:rPr>
              <a:t>Kindergarten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09BC632A-97F4-4979-A660-8F2E081571AB}"/>
              </a:ext>
            </a:extLst>
          </p:cNvPr>
          <p:cNvSpPr txBox="1"/>
          <p:nvPr/>
        </p:nvSpPr>
        <p:spPr>
          <a:xfrm>
            <a:off x="8425342" y="1677915"/>
            <a:ext cx="2090257" cy="1323439"/>
          </a:xfrm>
          <a:prstGeom prst="rect">
            <a:avLst/>
          </a:prstGeom>
          <a:solidFill>
            <a:srgbClr val="423658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2000" dirty="0">
                <a:solidFill>
                  <a:schemeClr val="bg1"/>
                </a:solidFill>
                <a:latin typeface="Trebuchet MS" panose="020B0603020202020204" pitchFamily="34" charset="0"/>
              </a:rPr>
              <a:t>Schule</a:t>
            </a:r>
          </a:p>
          <a:p>
            <a:pPr algn="ctr"/>
            <a:r>
              <a:rPr lang="de-DE" sz="2000" dirty="0">
                <a:solidFill>
                  <a:schemeClr val="bg1"/>
                </a:solidFill>
                <a:latin typeface="Trebuchet MS" panose="020B0603020202020204" pitchFamily="34" charset="0"/>
              </a:rPr>
              <a:t>Anforderungen</a:t>
            </a:r>
          </a:p>
          <a:p>
            <a:pPr algn="ctr"/>
            <a:r>
              <a:rPr lang="de-DE" sz="2000" dirty="0">
                <a:solidFill>
                  <a:schemeClr val="bg1"/>
                </a:solidFill>
                <a:latin typeface="Trebuchet MS" panose="020B0603020202020204" pitchFamily="34" charset="0"/>
              </a:rPr>
              <a:t>Lehrer</a:t>
            </a:r>
          </a:p>
          <a:p>
            <a:pPr algn="ctr"/>
            <a:r>
              <a:rPr lang="de-DE" sz="2000" dirty="0">
                <a:solidFill>
                  <a:schemeClr val="bg1"/>
                </a:solidFill>
                <a:latin typeface="Trebuchet MS" panose="020B0603020202020204" pitchFamily="34" charset="0"/>
              </a:rPr>
              <a:t>Mitschüler</a:t>
            </a:r>
          </a:p>
        </p:txBody>
      </p:sp>
      <p:sp>
        <p:nvSpPr>
          <p:cNvPr id="13" name="Pfeil: nach rechts 12">
            <a:extLst>
              <a:ext uri="{FF2B5EF4-FFF2-40B4-BE49-F238E27FC236}">
                <a16:creationId xmlns:a16="http://schemas.microsoft.com/office/drawing/2014/main" id="{5AD09559-9257-4C46-A79D-20AFE790144B}"/>
              </a:ext>
            </a:extLst>
          </p:cNvPr>
          <p:cNvSpPr/>
          <p:nvPr/>
        </p:nvSpPr>
        <p:spPr>
          <a:xfrm>
            <a:off x="3766657" y="2062396"/>
            <a:ext cx="1126356" cy="554476"/>
          </a:xfrm>
          <a:prstGeom prst="rightArrow">
            <a:avLst/>
          </a:prstGeom>
          <a:solidFill>
            <a:srgbClr val="4236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Pfeil: nach rechts 13">
            <a:extLst>
              <a:ext uri="{FF2B5EF4-FFF2-40B4-BE49-F238E27FC236}">
                <a16:creationId xmlns:a16="http://schemas.microsoft.com/office/drawing/2014/main" id="{CCA945B8-7173-4430-BFDC-671F8D11F947}"/>
              </a:ext>
            </a:extLst>
          </p:cNvPr>
          <p:cNvSpPr/>
          <p:nvPr/>
        </p:nvSpPr>
        <p:spPr>
          <a:xfrm rot="10800000">
            <a:off x="7298987" y="2062396"/>
            <a:ext cx="1126356" cy="554476"/>
          </a:xfrm>
          <a:prstGeom prst="rightArrow">
            <a:avLst/>
          </a:prstGeom>
          <a:solidFill>
            <a:srgbClr val="4236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6DDFF89F-7026-4C27-B18E-BC46C6451D5E}"/>
              </a:ext>
            </a:extLst>
          </p:cNvPr>
          <p:cNvSpPr txBox="1"/>
          <p:nvPr/>
        </p:nvSpPr>
        <p:spPr>
          <a:xfrm>
            <a:off x="151001" y="3743533"/>
            <a:ext cx="22706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latin typeface="Trebuchet MS" panose="020B0603020202020204" pitchFamily="34" charset="0"/>
              </a:rPr>
              <a:t>Körperlicher Entwicklungsstand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3C509A6D-C92F-4999-BFB2-93363F120C89}"/>
              </a:ext>
            </a:extLst>
          </p:cNvPr>
          <p:cNvSpPr txBox="1"/>
          <p:nvPr/>
        </p:nvSpPr>
        <p:spPr>
          <a:xfrm>
            <a:off x="1853857" y="4403661"/>
            <a:ext cx="20341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latin typeface="Trebuchet MS" panose="020B0603020202020204" pitchFamily="34" charset="0"/>
              </a:rPr>
              <a:t>Differenzierte feinmotorische Fähigkeiten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92589CE7-B367-428C-AC12-F44AFAAC4300}"/>
              </a:ext>
            </a:extLst>
          </p:cNvPr>
          <p:cNvSpPr txBox="1"/>
          <p:nvPr/>
        </p:nvSpPr>
        <p:spPr>
          <a:xfrm>
            <a:off x="3572209" y="5129414"/>
            <a:ext cx="17688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latin typeface="Trebuchet MS" panose="020B0603020202020204" pitchFamily="34" charset="0"/>
              </a:rPr>
              <a:t>Kognitive Lernvorausset-zungen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AEA1A83E-D75B-4576-856D-C4AF3C696B5B}"/>
              </a:ext>
            </a:extLst>
          </p:cNvPr>
          <p:cNvSpPr txBox="1"/>
          <p:nvPr/>
        </p:nvSpPr>
        <p:spPr>
          <a:xfrm>
            <a:off x="5025259" y="5394964"/>
            <a:ext cx="24387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latin typeface="Trebuchet MS" panose="020B0603020202020204" pitchFamily="34" charset="0"/>
              </a:rPr>
              <a:t>Entwicklung differenzierter </a:t>
            </a:r>
            <a:r>
              <a:rPr lang="de-DE" dirty="0" err="1">
                <a:latin typeface="Trebuchet MS" panose="020B0603020202020204" pitchFamily="34" charset="0"/>
              </a:rPr>
              <a:t>Sprachwahrneh-mungsleistungen</a:t>
            </a:r>
            <a:endParaRPr lang="de-DE" dirty="0">
              <a:latin typeface="Trebuchet MS" panose="020B0603020202020204" pitchFamily="34" charset="0"/>
            </a:endParaRP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949B49F4-7EA0-4DB6-8BB6-BF3FBBE34E2D}"/>
              </a:ext>
            </a:extLst>
          </p:cNvPr>
          <p:cNvSpPr txBox="1"/>
          <p:nvPr/>
        </p:nvSpPr>
        <p:spPr>
          <a:xfrm>
            <a:off x="6896719" y="5001896"/>
            <a:ext cx="14754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latin typeface="Trebuchet MS" panose="020B0603020202020204" pitchFamily="34" charset="0"/>
              </a:rPr>
              <a:t>Emotionale Stabilität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72AAAD29-EC17-47AB-9EFC-2AB608F2BE01}"/>
              </a:ext>
            </a:extLst>
          </p:cNvPr>
          <p:cNvSpPr txBox="1"/>
          <p:nvPr/>
        </p:nvSpPr>
        <p:spPr>
          <a:xfrm>
            <a:off x="8056352" y="4370419"/>
            <a:ext cx="27037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latin typeface="Trebuchet MS" panose="020B0603020202020204" pitchFamily="34" charset="0"/>
              </a:rPr>
              <a:t>Motivationale Lernvoraussetzungen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D56E63A1-E7FE-40A2-9294-C2C508F2E001}"/>
              </a:ext>
            </a:extLst>
          </p:cNvPr>
          <p:cNvSpPr txBox="1"/>
          <p:nvPr/>
        </p:nvSpPr>
        <p:spPr>
          <a:xfrm>
            <a:off x="10118753" y="3743533"/>
            <a:ext cx="19222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latin typeface="Trebuchet MS" panose="020B0603020202020204" pitchFamily="34" charset="0"/>
              </a:rPr>
              <a:t>Soziale Kompetenzen</a:t>
            </a:r>
          </a:p>
        </p:txBody>
      </p: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B3CA783C-36D9-490D-8E70-F5891F635ABE}"/>
              </a:ext>
            </a:extLst>
          </p:cNvPr>
          <p:cNvCxnSpPr>
            <a:cxnSpLocks/>
          </p:cNvCxnSpPr>
          <p:nvPr/>
        </p:nvCxnSpPr>
        <p:spPr>
          <a:xfrm flipV="1">
            <a:off x="1595336" y="3506599"/>
            <a:ext cx="599783" cy="231588"/>
          </a:xfrm>
          <a:prstGeom prst="straightConnector1">
            <a:avLst/>
          </a:prstGeom>
          <a:ln w="25400">
            <a:solidFill>
              <a:srgbClr val="42365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mit Pfeil 27">
            <a:extLst>
              <a:ext uri="{FF2B5EF4-FFF2-40B4-BE49-F238E27FC236}">
                <a16:creationId xmlns:a16="http://schemas.microsoft.com/office/drawing/2014/main" id="{F9972FED-CC44-459C-9DFF-50A595807A60}"/>
              </a:ext>
            </a:extLst>
          </p:cNvPr>
          <p:cNvCxnSpPr>
            <a:cxnSpLocks/>
            <a:stCxn id="17" idx="0"/>
          </p:cNvCxnSpPr>
          <p:nvPr/>
        </p:nvCxnSpPr>
        <p:spPr>
          <a:xfrm flipV="1">
            <a:off x="2870951" y="3738187"/>
            <a:ext cx="465636" cy="665474"/>
          </a:xfrm>
          <a:prstGeom prst="straightConnector1">
            <a:avLst/>
          </a:prstGeom>
          <a:ln w="25400">
            <a:solidFill>
              <a:srgbClr val="42365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 Verbindung mit Pfeil 30">
            <a:extLst>
              <a:ext uri="{FF2B5EF4-FFF2-40B4-BE49-F238E27FC236}">
                <a16:creationId xmlns:a16="http://schemas.microsoft.com/office/drawing/2014/main" id="{69801992-20EB-4099-9DA1-303D6E0F76C2}"/>
              </a:ext>
            </a:extLst>
          </p:cNvPr>
          <p:cNvCxnSpPr>
            <a:cxnSpLocks/>
            <a:stCxn id="18" idx="0"/>
          </p:cNvCxnSpPr>
          <p:nvPr/>
        </p:nvCxnSpPr>
        <p:spPr>
          <a:xfrm flipV="1">
            <a:off x="4456652" y="3801946"/>
            <a:ext cx="145983" cy="1327468"/>
          </a:xfrm>
          <a:prstGeom prst="straightConnector1">
            <a:avLst/>
          </a:prstGeom>
          <a:ln w="25400">
            <a:solidFill>
              <a:srgbClr val="42365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Gerade Verbindung mit Pfeil 33">
            <a:extLst>
              <a:ext uri="{FF2B5EF4-FFF2-40B4-BE49-F238E27FC236}">
                <a16:creationId xmlns:a16="http://schemas.microsoft.com/office/drawing/2014/main" id="{4D967249-53CC-4555-8B83-AD63A69C2F6E}"/>
              </a:ext>
            </a:extLst>
          </p:cNvPr>
          <p:cNvCxnSpPr>
            <a:cxnSpLocks/>
            <a:stCxn id="19" idx="0"/>
          </p:cNvCxnSpPr>
          <p:nvPr/>
        </p:nvCxnSpPr>
        <p:spPr>
          <a:xfrm flipH="1" flipV="1">
            <a:off x="6137666" y="3837458"/>
            <a:ext cx="106992" cy="1557506"/>
          </a:xfrm>
          <a:prstGeom prst="straightConnector1">
            <a:avLst/>
          </a:prstGeom>
          <a:ln w="25400">
            <a:solidFill>
              <a:srgbClr val="42365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Gerade Verbindung mit Pfeil 37">
            <a:extLst>
              <a:ext uri="{FF2B5EF4-FFF2-40B4-BE49-F238E27FC236}">
                <a16:creationId xmlns:a16="http://schemas.microsoft.com/office/drawing/2014/main" id="{2F30ABDC-DBEE-4CC4-941F-F544D10BA231}"/>
              </a:ext>
            </a:extLst>
          </p:cNvPr>
          <p:cNvCxnSpPr>
            <a:cxnSpLocks/>
            <a:stCxn id="20" idx="0"/>
          </p:cNvCxnSpPr>
          <p:nvPr/>
        </p:nvCxnSpPr>
        <p:spPr>
          <a:xfrm flipH="1" flipV="1">
            <a:off x="7205431" y="3801946"/>
            <a:ext cx="429022" cy="1199950"/>
          </a:xfrm>
          <a:prstGeom prst="straightConnector1">
            <a:avLst/>
          </a:prstGeom>
          <a:ln w="25400">
            <a:solidFill>
              <a:srgbClr val="42365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Gerade Verbindung mit Pfeil 40">
            <a:extLst>
              <a:ext uri="{FF2B5EF4-FFF2-40B4-BE49-F238E27FC236}">
                <a16:creationId xmlns:a16="http://schemas.microsoft.com/office/drawing/2014/main" id="{C5C466BF-65EF-428E-94E0-43FF4AF1F86C}"/>
              </a:ext>
            </a:extLst>
          </p:cNvPr>
          <p:cNvCxnSpPr>
            <a:cxnSpLocks/>
            <a:stCxn id="21" idx="0"/>
          </p:cNvCxnSpPr>
          <p:nvPr/>
        </p:nvCxnSpPr>
        <p:spPr>
          <a:xfrm flipH="1" flipV="1">
            <a:off x="8825215" y="3738187"/>
            <a:ext cx="583036" cy="632232"/>
          </a:xfrm>
          <a:prstGeom prst="straightConnector1">
            <a:avLst/>
          </a:prstGeom>
          <a:ln w="25400">
            <a:solidFill>
              <a:srgbClr val="42365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Gerade Verbindung mit Pfeil 43">
            <a:extLst>
              <a:ext uri="{FF2B5EF4-FFF2-40B4-BE49-F238E27FC236}">
                <a16:creationId xmlns:a16="http://schemas.microsoft.com/office/drawing/2014/main" id="{EFF22755-4096-48E1-B1EA-6E482C8C47EB}"/>
              </a:ext>
            </a:extLst>
          </p:cNvPr>
          <p:cNvCxnSpPr>
            <a:cxnSpLocks/>
          </p:cNvCxnSpPr>
          <p:nvPr/>
        </p:nvCxnSpPr>
        <p:spPr>
          <a:xfrm flipH="1" flipV="1">
            <a:off x="10087583" y="3622393"/>
            <a:ext cx="595656" cy="268194"/>
          </a:xfrm>
          <a:prstGeom prst="straightConnector1">
            <a:avLst/>
          </a:prstGeom>
          <a:ln w="25400">
            <a:solidFill>
              <a:srgbClr val="42365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 10">
            <a:extLst>
              <a:ext uri="{FF2B5EF4-FFF2-40B4-BE49-F238E27FC236}">
                <a16:creationId xmlns:a16="http://schemas.microsoft.com/office/drawing/2014/main" id="{0CF4E0C8-BEC6-491F-B900-D5F62D4E05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5259" y="1329699"/>
            <a:ext cx="1871460" cy="2022908"/>
          </a:xfrm>
          <a:prstGeom prst="rect">
            <a:avLst/>
          </a:prstGeom>
        </p:spPr>
      </p:pic>
      <p:pic>
        <p:nvPicPr>
          <p:cNvPr id="3" name="Einleitu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274905" y="400373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835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423658"/>
            </a:gs>
            <a:gs pos="97000">
              <a:schemeClr val="bg1">
                <a:lumMod val="95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ED4405A-97E2-4753-9B82-D3A1355C7E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11676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000" dirty="0" err="1">
                <a:solidFill>
                  <a:srgbClr val="FFFFFF"/>
                </a:solidFill>
                <a:latin typeface="Trebuchet MS" panose="020B0603020202020204" pitchFamily="34" charset="0"/>
              </a:rPr>
              <a:t>Körperlicher</a:t>
            </a:r>
            <a:endParaRPr lang="en-US" sz="8000" dirty="0">
              <a:solidFill>
                <a:srgbClr val="FFFFFF"/>
              </a:solidFill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r>
              <a:rPr lang="en-US" sz="8000" dirty="0" err="1">
                <a:solidFill>
                  <a:srgbClr val="FFFFFF"/>
                </a:solidFill>
                <a:latin typeface="Trebuchet MS" panose="020B0603020202020204" pitchFamily="34" charset="0"/>
              </a:rPr>
              <a:t>Entwicklungsstand</a:t>
            </a:r>
            <a:endParaRPr lang="de-DE" sz="80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2" name="trimGrobmotori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433279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875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99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423658"/>
            </a:gs>
            <a:gs pos="97000">
              <a:schemeClr val="bg1">
                <a:lumMod val="95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ED4405A-97E2-4753-9B82-D3A1355C7E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2557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8000" dirty="0">
                <a:solidFill>
                  <a:schemeClr val="bg1"/>
                </a:solidFill>
                <a:latin typeface="Trebuchet MS" panose="020B0603020202020204" pitchFamily="34" charset="0"/>
              </a:rPr>
              <a:t>Differenzierte feinmotorische Fähigkeiten</a:t>
            </a:r>
          </a:p>
        </p:txBody>
      </p:sp>
      <p:pic>
        <p:nvPicPr>
          <p:cNvPr id="2" name="Feinmotorik 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524500" y="505362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350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07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423658"/>
            </a:gs>
            <a:gs pos="97000">
              <a:schemeClr val="bg1">
                <a:lumMod val="95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ED4405A-97E2-4753-9B82-D3A1355C7E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000" dirty="0" err="1">
                <a:solidFill>
                  <a:srgbClr val="FFFFFF"/>
                </a:solidFill>
                <a:latin typeface="Trebuchet MS" panose="020B0603020202020204" pitchFamily="34" charset="0"/>
              </a:rPr>
              <a:t>Kognitive</a:t>
            </a:r>
            <a:r>
              <a:rPr lang="en-US" sz="8000" dirty="0">
                <a:solidFill>
                  <a:srgbClr val="FFFFFF"/>
                </a:solidFill>
                <a:latin typeface="Trebuchet MS" panose="020B0603020202020204" pitchFamily="34" charset="0"/>
              </a:rPr>
              <a:t> </a:t>
            </a:r>
            <a:r>
              <a:rPr lang="en-US" sz="8000" dirty="0" err="1">
                <a:solidFill>
                  <a:srgbClr val="FFFFFF"/>
                </a:solidFill>
                <a:latin typeface="Trebuchet MS" panose="020B0603020202020204" pitchFamily="34" charset="0"/>
              </a:rPr>
              <a:t>Lernvoraussetzungen</a:t>
            </a:r>
            <a:endParaRPr lang="de-DE" sz="80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5" name="Medien1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51525" y="411703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237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077"/>
    </mc:Choice>
    <mc:Fallback xmlns="">
      <p:transition spd="slow" advTm="1300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996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423658"/>
            </a:gs>
            <a:gs pos="97000">
              <a:schemeClr val="bg1">
                <a:lumMod val="95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ED4405A-97E2-4753-9B82-D3A1355C7E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7000" dirty="0">
                <a:solidFill>
                  <a:schemeClr val="bg1"/>
                </a:solidFill>
                <a:latin typeface="Trebuchet MS" panose="020B0603020202020204" pitchFamily="34" charset="0"/>
              </a:rPr>
              <a:t>Entwicklung differenzierter Sprachwahrnehmungs-leistungen</a:t>
            </a:r>
          </a:p>
        </p:txBody>
      </p:sp>
      <p:pic>
        <p:nvPicPr>
          <p:cNvPr id="4" name="Medien2.mp3">
            <a:hlinkClick r:id="" action="ppaction://media"/>
          </p:cNvPr>
          <p:cNvPicPr>
            <a:picLocks noChangeAspect="1"/>
          </p:cNvPicPr>
          <p:nvPr>
            <a:audioFile r:link="rId1"/>
          </p:nvPr>
        </p:nvPicPr>
        <p:blipFill>
          <a:blip r:embed="rId3"/>
          <a:stretch>
            <a:fillRect/>
          </a:stretch>
        </p:blipFill>
        <p:spPr>
          <a:xfrm>
            <a:off x="5776753" y="4936995"/>
            <a:ext cx="487363" cy="508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067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9727"/>
    </mc:Choice>
    <mc:Fallback xmlns="">
      <p:transition spd="slow" advTm="1397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96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423658"/>
            </a:gs>
            <a:gs pos="97000">
              <a:schemeClr val="bg1">
                <a:lumMod val="95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ED4405A-97E2-4753-9B82-D3A1355C7E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66405"/>
            <a:ext cx="10515600" cy="23181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8000" dirty="0">
                <a:solidFill>
                  <a:schemeClr val="bg1"/>
                </a:solidFill>
                <a:latin typeface="Trebuchet MS" panose="020B0603020202020204" pitchFamily="34" charset="0"/>
              </a:rPr>
              <a:t>Emotionale Stabilität</a:t>
            </a:r>
          </a:p>
        </p:txBody>
      </p:sp>
      <p:pic>
        <p:nvPicPr>
          <p:cNvPr id="4" name="Emotion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52318" y="4115480"/>
            <a:ext cx="487363" cy="52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792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9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423658"/>
            </a:gs>
            <a:gs pos="97000">
              <a:schemeClr val="bg1">
                <a:lumMod val="95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ED4405A-97E2-4753-9B82-D3A1355C7E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03420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8000" dirty="0">
                <a:solidFill>
                  <a:schemeClr val="bg1"/>
                </a:solidFill>
                <a:latin typeface="Trebuchet MS" panose="020B0603020202020204" pitchFamily="34" charset="0"/>
              </a:rPr>
              <a:t>Motivationale</a:t>
            </a:r>
            <a:r>
              <a:rPr lang="en-US" sz="80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sz="8000" dirty="0" err="1">
                <a:solidFill>
                  <a:srgbClr val="FFFFFF"/>
                </a:solidFill>
                <a:latin typeface="Trebuchet MS" panose="020B0603020202020204" pitchFamily="34" charset="0"/>
              </a:rPr>
              <a:t>Lernvoraussetzungen</a:t>
            </a:r>
            <a:endParaRPr lang="de-DE" sz="80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2" name="Motivation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52318" y="454961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499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1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423658"/>
            </a:gs>
            <a:gs pos="97000">
              <a:schemeClr val="bg1">
                <a:lumMod val="95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ED4405A-97E2-4753-9B82-D3A1355C7E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12707"/>
            <a:ext cx="10515600" cy="26537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8000" dirty="0">
                <a:solidFill>
                  <a:schemeClr val="bg1"/>
                </a:solidFill>
                <a:latin typeface="Trebuchet MS" panose="020B0603020202020204" pitchFamily="34" charset="0"/>
              </a:rPr>
              <a:t>Soziale Kompetenzen</a:t>
            </a:r>
          </a:p>
          <a:p>
            <a:pPr marL="0" indent="0" algn="ctr">
              <a:buNone/>
            </a:pPr>
            <a:endParaRPr lang="de-DE" sz="8000" dirty="0">
              <a:solidFill>
                <a:schemeClr val="bg1"/>
              </a:solidFill>
            </a:endParaRPr>
          </a:p>
        </p:txBody>
      </p:sp>
      <p:pic>
        <p:nvPicPr>
          <p:cNvPr id="2" name="Soziale Kompetenzen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52318" y="382895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565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6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ACBE1851-2230-47A9-B000-CE9046EA61B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rgbClr val="4236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23B93832-6514-44F4-849B-5EE2C8A2337D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6679" y="3928939"/>
            <a:ext cx="393192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636" name="Rectangle 4">
            <a:extLst>
              <a:ext uri="{FF2B5EF4-FFF2-40B4-BE49-F238E27FC236}">
                <a16:creationId xmlns:a16="http://schemas.microsoft.com/office/drawing/2014/main" id="{18F6D335-6CC6-407E-8877-02DF8E912C2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71301" y="2857505"/>
            <a:ext cx="4471632" cy="1071434"/>
          </a:xfrm>
        </p:spPr>
        <p:txBody>
          <a:bodyPr anchor="b">
            <a:normAutofit fontScale="90000"/>
          </a:bodyPr>
          <a:lstStyle/>
          <a:p>
            <a:pPr algn="r" eaLnBrk="1" hangingPunct="1"/>
            <a:r>
              <a:rPr lang="de-DE" altLang="de-DE" sz="3800" dirty="0" smtClean="0">
                <a:solidFill>
                  <a:srgbClr val="FFFFFF"/>
                </a:solidFill>
                <a:latin typeface="Trebuchet MS" panose="020B0603020202020204" pitchFamily="34" charset="0"/>
              </a:rPr>
              <a:t>…und </a:t>
            </a:r>
            <a:r>
              <a:rPr lang="de-DE" altLang="de-DE" sz="3800" dirty="0">
                <a:solidFill>
                  <a:srgbClr val="FFFFFF"/>
                </a:solidFill>
                <a:latin typeface="Trebuchet MS" panose="020B0603020202020204" pitchFamily="34" charset="0"/>
              </a:rPr>
              <a:t>wir als Eltern?</a:t>
            </a:r>
          </a:p>
        </p:txBody>
      </p:sp>
      <p:sp>
        <p:nvSpPr>
          <p:cNvPr id="69637" name="Rectangle 5">
            <a:extLst>
              <a:ext uri="{FF2B5EF4-FFF2-40B4-BE49-F238E27FC236}">
                <a16:creationId xmlns:a16="http://schemas.microsoft.com/office/drawing/2014/main" id="{A66FD0D2-6722-4C25-9621-DFA9EA5A244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38921" y="4327555"/>
            <a:ext cx="4204012" cy="1891341"/>
          </a:xfrm>
        </p:spPr>
        <p:txBody>
          <a:bodyPr anchor="t">
            <a:normAutofit/>
          </a:bodyPr>
          <a:lstStyle/>
          <a:p>
            <a:pPr algn="r" eaLnBrk="1" hangingPunct="1"/>
            <a:endParaRPr lang="de-DE" altLang="de-DE" sz="1700" dirty="0">
              <a:solidFill>
                <a:srgbClr val="FFFFFF"/>
              </a:solidFill>
            </a:endParaRPr>
          </a:p>
          <a:p>
            <a:pPr algn="r" eaLnBrk="1" hangingPunct="1"/>
            <a:r>
              <a:rPr lang="de-DE" altLang="de-DE" sz="1700" dirty="0">
                <a:solidFill>
                  <a:srgbClr val="FFFFFF"/>
                </a:solidFill>
                <a:latin typeface="Myriad Pro" panose="020B0503030403020204" pitchFamily="34" charset="0"/>
              </a:rPr>
              <a:t> </a:t>
            </a:r>
            <a:r>
              <a:rPr lang="de-DE" altLang="de-DE" sz="1700" dirty="0">
                <a:solidFill>
                  <a:srgbClr val="FFFFFF"/>
                </a:solidFill>
              </a:rPr>
              <a:t>  </a:t>
            </a:r>
          </a:p>
          <a:p>
            <a:pPr algn="r" eaLnBrk="1" hangingPunct="1"/>
            <a:endParaRPr lang="de-DE" altLang="de-DE" sz="1700" dirty="0">
              <a:solidFill>
                <a:srgbClr val="FFFFFF"/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5727071" y="2582281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428625" indent="-428625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rgbClr val="FFFFFF"/>
                </a:solidFill>
                <a:latin typeface="Myriad Pro Cond" panose="020B0506030403020204" pitchFamily="34" charset="0"/>
                <a:ea typeface="+mj-ea"/>
                <a:cs typeface="+mj-cs"/>
              </a:rPr>
              <a:t>Unterrichtsbeginn: 	8 Uhr</a:t>
            </a:r>
          </a:p>
          <a:p>
            <a:pPr marL="428625" indent="-428625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rgbClr val="FFFFFF"/>
                </a:solidFill>
                <a:latin typeface="Myriad Pro Cond" panose="020B0506030403020204" pitchFamily="34" charset="0"/>
                <a:ea typeface="+mj-ea"/>
                <a:cs typeface="+mj-cs"/>
              </a:rPr>
              <a:t>Grundlegender Unterricht, weitere Fächer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5814965" y="903680"/>
            <a:ext cx="5920212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dirty="0">
                <a:latin typeface="Trebuchet MS" panose="020B0603020202020204" pitchFamily="34" charset="0"/>
              </a:rPr>
              <a:t>Sind wir unseren Kindern positive Vorbilder?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DE" dirty="0">
              <a:latin typeface="Trebuchet MS" panose="020B0603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dirty="0">
                <a:latin typeface="Trebuchet MS" panose="020B0603020202020204" pitchFamily="34" charset="0"/>
              </a:rPr>
              <a:t>Freuen wir uns mit dem Kind auf die Schule?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DE" dirty="0">
              <a:latin typeface="Trebuchet MS" panose="020B0603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dirty="0">
                <a:latin typeface="Trebuchet MS" panose="020B0603020202020204" pitchFamily="34" charset="0"/>
              </a:rPr>
              <a:t>Strahlen wir Ruhe aus und geben dem Kind Rückhalt und Sicherheit?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latin typeface="Trebuchet MS" panose="020B0603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dirty="0">
                <a:latin typeface="Trebuchet MS" panose="020B0603020202020204" pitchFamily="34" charset="0"/>
              </a:rPr>
              <a:t>Trauen wir unserem Kind etwas zu?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DE" dirty="0">
              <a:latin typeface="Trebuchet MS" panose="020B0603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dirty="0">
                <a:latin typeface="Trebuchet MS" panose="020B0603020202020204" pitchFamily="34" charset="0"/>
              </a:rPr>
              <a:t>Lachen, spielen und sporteln wir mit unserem Kind?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DE" dirty="0">
              <a:latin typeface="Trebuchet MS" panose="020B0603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dirty="0">
                <a:latin typeface="Trebuchet MS" panose="020B0603020202020204" pitchFamily="34" charset="0"/>
              </a:rPr>
              <a:t>Verlieren wir bei Misserfolgen schnell die Geduld?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DE" dirty="0">
              <a:latin typeface="Trebuchet MS" panose="020B0603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dirty="0">
                <a:latin typeface="Trebuchet MS" panose="020B0603020202020204" pitchFamily="34" charset="0"/>
              </a:rPr>
              <a:t>Erfüllen wir unserem Kind jeden Wunsch?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latin typeface="Trebuchet MS" panose="020B0603020202020204" pitchFamily="34" charset="0"/>
            </a:endParaRPr>
          </a:p>
          <a:p>
            <a:r>
              <a:rPr lang="de-DE" dirty="0">
                <a:latin typeface="Trebuchet MS" panose="020B0603020202020204" pitchFamily="34" charset="0"/>
              </a:rPr>
              <a:t>Unsere Einstellung als Erwachsene zur Schule prägt auch das Kind!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DE" dirty="0">
              <a:latin typeface="Trebuchet MS" panose="020B0603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DE" dirty="0"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569973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ACBE1851-2230-47A9-B000-CE9046EA61B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rgbClr val="4236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23B93832-6514-44F4-849B-5EE2C8A2337D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6679" y="3928939"/>
            <a:ext cx="393192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636" name="Rectangle 4">
            <a:extLst>
              <a:ext uri="{FF2B5EF4-FFF2-40B4-BE49-F238E27FC236}">
                <a16:creationId xmlns:a16="http://schemas.microsoft.com/office/drawing/2014/main" id="{18F6D335-6CC6-407E-8877-02DF8E912C2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1013" y="2925062"/>
            <a:ext cx="3931920" cy="1007875"/>
          </a:xfrm>
        </p:spPr>
        <p:txBody>
          <a:bodyPr anchor="b">
            <a:normAutofit/>
          </a:bodyPr>
          <a:lstStyle/>
          <a:p>
            <a:pPr algn="r" eaLnBrk="1" hangingPunct="1"/>
            <a:r>
              <a:rPr lang="de-DE" altLang="de-DE" sz="3800" dirty="0">
                <a:solidFill>
                  <a:srgbClr val="FFFFFF"/>
                </a:solidFill>
                <a:latin typeface="Trebuchet MS" panose="020B0603020202020204" pitchFamily="34" charset="0"/>
              </a:rPr>
              <a:t>Unser </a:t>
            </a:r>
            <a:r>
              <a:rPr lang="de-DE" altLang="de-DE" sz="3800" dirty="0" smtClean="0">
                <a:solidFill>
                  <a:srgbClr val="FFFFFF"/>
                </a:solidFill>
                <a:latin typeface="Trebuchet MS" panose="020B0603020202020204" pitchFamily="34" charset="0"/>
              </a:rPr>
              <a:t>Leitbild:</a:t>
            </a:r>
            <a:endParaRPr lang="de-DE" altLang="de-DE" sz="3800" dirty="0">
              <a:solidFill>
                <a:srgbClr val="FFFFFF"/>
              </a:solidFill>
              <a:latin typeface="Trebuchet MS" panose="020B0603020202020204" pitchFamily="34" charset="0"/>
            </a:endParaRPr>
          </a:p>
        </p:txBody>
      </p:sp>
      <p:sp>
        <p:nvSpPr>
          <p:cNvPr id="69637" name="Rectangle 5">
            <a:extLst>
              <a:ext uri="{FF2B5EF4-FFF2-40B4-BE49-F238E27FC236}">
                <a16:creationId xmlns:a16="http://schemas.microsoft.com/office/drawing/2014/main" id="{A66FD0D2-6722-4C25-9621-DFA9EA5A244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38921" y="4327555"/>
            <a:ext cx="4204012" cy="1891341"/>
          </a:xfrm>
        </p:spPr>
        <p:txBody>
          <a:bodyPr anchor="t">
            <a:normAutofit/>
          </a:bodyPr>
          <a:lstStyle/>
          <a:p>
            <a:pPr algn="r" eaLnBrk="1" hangingPunct="1"/>
            <a:endParaRPr lang="de-DE" altLang="de-DE" sz="1700" dirty="0">
              <a:solidFill>
                <a:srgbClr val="FFFFFF"/>
              </a:solidFill>
            </a:endParaRPr>
          </a:p>
          <a:p>
            <a:pPr algn="r" eaLnBrk="1" hangingPunct="1"/>
            <a:r>
              <a:rPr lang="de-DE" altLang="de-DE" sz="1700" dirty="0">
                <a:solidFill>
                  <a:srgbClr val="FFFFFF"/>
                </a:solidFill>
                <a:latin typeface="Myriad Pro" panose="020B0503030403020204" pitchFamily="34" charset="0"/>
              </a:rPr>
              <a:t> </a:t>
            </a:r>
            <a:r>
              <a:rPr lang="de-DE" altLang="de-DE" sz="1700" dirty="0">
                <a:solidFill>
                  <a:srgbClr val="FFFFFF"/>
                </a:solidFill>
              </a:rPr>
              <a:t>  </a:t>
            </a:r>
          </a:p>
          <a:p>
            <a:pPr algn="r" eaLnBrk="1" hangingPunct="1"/>
            <a:endParaRPr lang="de-DE" altLang="de-DE" sz="1700" dirty="0">
              <a:solidFill>
                <a:srgbClr val="FFFFFF"/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5727071" y="2582281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428625" indent="-428625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rgbClr val="FFFFFF"/>
                </a:solidFill>
                <a:latin typeface="Myriad Pro Cond" panose="020B0506030403020204" pitchFamily="34" charset="0"/>
                <a:ea typeface="+mj-ea"/>
                <a:cs typeface="+mj-cs"/>
              </a:rPr>
              <a:t>Unterrichtsbeginn: 	8 Uhr</a:t>
            </a:r>
          </a:p>
          <a:p>
            <a:pPr marL="428625" indent="-428625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rgbClr val="FFFFFF"/>
                </a:solidFill>
                <a:latin typeface="Myriad Pro Cond" panose="020B0506030403020204" pitchFamily="34" charset="0"/>
                <a:ea typeface="+mj-ea"/>
                <a:cs typeface="+mj-cs"/>
              </a:rPr>
              <a:t>Grundlegender Unterricht, weitere Fächer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5902859" y="197345"/>
            <a:ext cx="5920212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>
                <a:latin typeface="Trebuchet MS" panose="020B0603020202020204" pitchFamily="34" charset="0"/>
              </a:rPr>
              <a:t>Jeder Schüler soll sich an unserer Schule </a:t>
            </a:r>
            <a:r>
              <a:rPr lang="de-DE" dirty="0">
                <a:solidFill>
                  <a:srgbClr val="FF0000"/>
                </a:solidFill>
                <a:latin typeface="Trebuchet MS" panose="020B0603020202020204" pitchFamily="34" charset="0"/>
              </a:rPr>
              <a:t>wohlfühlen</a:t>
            </a:r>
            <a:r>
              <a:rPr lang="de-DE" sz="1400" dirty="0">
                <a:latin typeface="Trebuchet MS" panose="020B0603020202020204" pitchFamily="34" charset="0"/>
              </a:rPr>
              <a:t>, angstfrei lernen können und Erfolgserlebnisse haben.</a:t>
            </a:r>
          </a:p>
          <a:p>
            <a:r>
              <a:rPr lang="de-DE" sz="1400" dirty="0">
                <a:latin typeface="Trebuchet MS" panose="020B0603020202020204" pitchFamily="34" charset="0"/>
              </a:rPr>
              <a:t> </a:t>
            </a:r>
          </a:p>
          <a:p>
            <a:r>
              <a:rPr lang="de-DE" sz="1400" dirty="0">
                <a:latin typeface="Trebuchet MS" panose="020B0603020202020204" pitchFamily="34" charset="0"/>
              </a:rPr>
              <a:t>Wir sind eine Schule, in der </a:t>
            </a:r>
            <a:r>
              <a:rPr lang="de-DE" dirty="0">
                <a:solidFill>
                  <a:srgbClr val="FF0000"/>
                </a:solidFill>
                <a:latin typeface="Trebuchet MS" panose="020B0603020202020204" pitchFamily="34" charset="0"/>
              </a:rPr>
              <a:t>tolerant</a:t>
            </a:r>
            <a:r>
              <a:rPr lang="de-DE" sz="1400" dirty="0">
                <a:solidFill>
                  <a:srgbClr val="FF0000"/>
                </a:solidFill>
                <a:latin typeface="Trebuchet MS" panose="020B0603020202020204" pitchFamily="34" charset="0"/>
              </a:rPr>
              <a:t> </a:t>
            </a:r>
            <a:r>
              <a:rPr lang="de-DE" sz="1400" dirty="0">
                <a:latin typeface="Trebuchet MS" panose="020B0603020202020204" pitchFamily="34" charset="0"/>
              </a:rPr>
              <a:t>miteinander umgegangen wird.</a:t>
            </a:r>
          </a:p>
          <a:p>
            <a:r>
              <a:rPr lang="de-DE" sz="1400" dirty="0">
                <a:latin typeface="Trebuchet MS" panose="020B0603020202020204" pitchFamily="34" charset="0"/>
              </a:rPr>
              <a:t> </a:t>
            </a:r>
          </a:p>
          <a:p>
            <a:r>
              <a:rPr lang="de-DE" sz="1400" dirty="0">
                <a:latin typeface="Trebuchet MS" panose="020B0603020202020204" pitchFamily="34" charset="0"/>
              </a:rPr>
              <a:t>Ethische und erzieherische </a:t>
            </a:r>
            <a:r>
              <a:rPr lang="de-DE" dirty="0">
                <a:solidFill>
                  <a:srgbClr val="FF0000"/>
                </a:solidFill>
                <a:latin typeface="Trebuchet MS" panose="020B0603020202020204" pitchFamily="34" charset="0"/>
              </a:rPr>
              <a:t>Werte</a:t>
            </a:r>
            <a:r>
              <a:rPr lang="de-DE" sz="1400" dirty="0">
                <a:latin typeface="Trebuchet MS" panose="020B0603020202020204" pitchFamily="34" charset="0"/>
              </a:rPr>
              <a:t> sind wesentlich für unsere Gemeinschaft.</a:t>
            </a:r>
          </a:p>
          <a:p>
            <a:r>
              <a:rPr lang="de-DE" sz="1400" dirty="0">
                <a:latin typeface="Trebuchet MS" panose="020B0603020202020204" pitchFamily="34" charset="0"/>
              </a:rPr>
              <a:t> </a:t>
            </a:r>
          </a:p>
          <a:p>
            <a:r>
              <a:rPr lang="de-DE" sz="1400" dirty="0">
                <a:latin typeface="Trebuchet MS" panose="020B0603020202020204" pitchFamily="34" charset="0"/>
              </a:rPr>
              <a:t>Uns ist wichtig, dass das Klima an unserer Schule geprägt ist von </a:t>
            </a:r>
            <a:r>
              <a:rPr lang="de-DE" dirty="0">
                <a:solidFill>
                  <a:srgbClr val="FF0000"/>
                </a:solidFill>
                <a:latin typeface="Trebuchet MS" panose="020B0603020202020204" pitchFamily="34" charset="0"/>
              </a:rPr>
              <a:t>Freundlichkeit, Offenheit und Respekt</a:t>
            </a:r>
            <a:r>
              <a:rPr lang="de-DE" sz="1400" dirty="0">
                <a:latin typeface="Trebuchet MS" panose="020B0603020202020204" pitchFamily="34" charset="0"/>
              </a:rPr>
              <a:t>.</a:t>
            </a:r>
          </a:p>
          <a:p>
            <a:r>
              <a:rPr lang="de-DE" sz="1400" dirty="0">
                <a:latin typeface="Trebuchet MS" panose="020B0603020202020204" pitchFamily="34" charset="0"/>
              </a:rPr>
              <a:t> </a:t>
            </a:r>
          </a:p>
          <a:p>
            <a:r>
              <a:rPr lang="de-DE" sz="1400" dirty="0">
                <a:latin typeface="Trebuchet MS" panose="020B0603020202020204" pitchFamily="34" charset="0"/>
              </a:rPr>
              <a:t>Wir leiten unsere Schüler an, </a:t>
            </a:r>
            <a:r>
              <a:rPr lang="de-DE" dirty="0">
                <a:solidFill>
                  <a:srgbClr val="FF0000"/>
                </a:solidFill>
                <a:latin typeface="Trebuchet MS" panose="020B0603020202020204" pitchFamily="34" charset="0"/>
              </a:rPr>
              <a:t>Regeln</a:t>
            </a:r>
            <a:r>
              <a:rPr lang="de-DE" sz="1400" dirty="0">
                <a:latin typeface="Trebuchet MS" panose="020B0603020202020204" pitchFamily="34" charset="0"/>
              </a:rPr>
              <a:t> zu akzeptieren und einzuhalten.</a:t>
            </a:r>
          </a:p>
          <a:p>
            <a:r>
              <a:rPr lang="de-DE" sz="1400" dirty="0">
                <a:latin typeface="Trebuchet MS" panose="020B0603020202020204" pitchFamily="34" charset="0"/>
              </a:rPr>
              <a:t> </a:t>
            </a:r>
          </a:p>
          <a:p>
            <a:r>
              <a:rPr lang="de-DE" sz="1400" dirty="0">
                <a:latin typeface="Trebuchet MS" panose="020B0603020202020204" pitchFamily="34" charset="0"/>
              </a:rPr>
              <a:t>Unsere Schüler sollen durch den Erwerb von Basiskompetenzen, Stärkung des Selbstbewusstseins und die Sensibilisierung für die Bedürfnisse ihrer Mitmenschen gegenwärtige und zukünftige </a:t>
            </a:r>
            <a:r>
              <a:rPr lang="de-DE" dirty="0">
                <a:solidFill>
                  <a:srgbClr val="FF0000"/>
                </a:solidFill>
                <a:latin typeface="Trebuchet MS" panose="020B0603020202020204" pitchFamily="34" charset="0"/>
              </a:rPr>
              <a:t>Aufgaben erfolgreich und kompetent bewältigen</a:t>
            </a:r>
            <a:r>
              <a:rPr lang="de-DE" sz="1400" dirty="0">
                <a:latin typeface="Trebuchet MS" panose="020B0603020202020204" pitchFamily="34" charset="0"/>
              </a:rPr>
              <a:t> können.</a:t>
            </a:r>
          </a:p>
          <a:p>
            <a:r>
              <a:rPr lang="de-DE" sz="1400" dirty="0">
                <a:latin typeface="Trebuchet MS" panose="020B0603020202020204" pitchFamily="34" charset="0"/>
              </a:rPr>
              <a:t> </a:t>
            </a:r>
          </a:p>
          <a:p>
            <a:r>
              <a:rPr lang="de-DE" sz="1400" dirty="0">
                <a:latin typeface="Trebuchet MS" panose="020B0603020202020204" pitchFamily="34" charset="0"/>
              </a:rPr>
              <a:t>Wir entwickeln eine Lernumwelt, in der </a:t>
            </a:r>
            <a:r>
              <a:rPr lang="de-DE" dirty="0">
                <a:solidFill>
                  <a:srgbClr val="FF0000"/>
                </a:solidFill>
                <a:latin typeface="Trebuchet MS" panose="020B0603020202020204" pitchFamily="34" charset="0"/>
              </a:rPr>
              <a:t>Vertrauen</a:t>
            </a:r>
            <a:r>
              <a:rPr lang="de-DE" sz="1400" dirty="0">
                <a:solidFill>
                  <a:srgbClr val="FF0000"/>
                </a:solidFill>
                <a:latin typeface="Trebuchet MS" panose="020B0603020202020204" pitchFamily="34" charset="0"/>
              </a:rPr>
              <a:t> </a:t>
            </a:r>
            <a:r>
              <a:rPr lang="de-DE" sz="1400" dirty="0">
                <a:latin typeface="Trebuchet MS" panose="020B0603020202020204" pitchFamily="34" charset="0"/>
              </a:rPr>
              <a:t>zwischen Schülern, Lehrern und Eltern aufgebaut und erhalten wird.</a:t>
            </a:r>
          </a:p>
          <a:p>
            <a:r>
              <a:rPr lang="de-DE" sz="1400" dirty="0">
                <a:latin typeface="Trebuchet MS" panose="020B0603020202020204" pitchFamily="34" charset="0"/>
              </a:rPr>
              <a:t> </a:t>
            </a:r>
          </a:p>
          <a:p>
            <a:r>
              <a:rPr lang="de-DE" sz="1400" dirty="0">
                <a:latin typeface="Trebuchet MS" panose="020B0603020202020204" pitchFamily="34" charset="0"/>
              </a:rPr>
              <a:t>Durch die Unterstützung und das große Engagement der </a:t>
            </a:r>
            <a:r>
              <a:rPr lang="de-DE" dirty="0">
                <a:solidFill>
                  <a:srgbClr val="FF0000"/>
                </a:solidFill>
                <a:latin typeface="Trebuchet MS" panose="020B0603020202020204" pitchFamily="34" charset="0"/>
              </a:rPr>
              <a:t>Eltern</a:t>
            </a:r>
            <a:r>
              <a:rPr lang="de-DE" sz="1400" dirty="0">
                <a:latin typeface="Trebuchet MS" panose="020B0603020202020204" pitchFamily="34" charset="0"/>
              </a:rPr>
              <a:t> wird unsere Schulfamilie zusätzlich gestärkt.</a:t>
            </a:r>
          </a:p>
          <a:p>
            <a:r>
              <a:rPr lang="de-DE" sz="1400" dirty="0">
                <a:latin typeface="Trebuchet MS" panose="020B0603020202020204" pitchFamily="34" charset="0"/>
              </a:rPr>
              <a:t> </a:t>
            </a:r>
          </a:p>
          <a:p>
            <a:r>
              <a:rPr lang="de-DE" sz="1400" dirty="0">
                <a:latin typeface="Trebuchet MS" panose="020B0603020202020204" pitchFamily="34" charset="0"/>
              </a:rPr>
              <a:t>Für neue Unterrichtsformen sind wir offen und beziehen neue Medien in den </a:t>
            </a:r>
            <a:r>
              <a:rPr lang="de-DE" dirty="0">
                <a:solidFill>
                  <a:srgbClr val="FF0000"/>
                </a:solidFill>
                <a:latin typeface="Trebuchet MS" panose="020B0603020202020204" pitchFamily="34" charset="0"/>
              </a:rPr>
              <a:t>Unterricht</a:t>
            </a:r>
            <a:r>
              <a:rPr lang="de-DE" dirty="0">
                <a:latin typeface="Trebuchet MS" panose="020B0603020202020204" pitchFamily="34" charset="0"/>
              </a:rPr>
              <a:t> </a:t>
            </a:r>
            <a:r>
              <a:rPr lang="de-DE" sz="1400" dirty="0">
                <a:latin typeface="Trebuchet MS" panose="020B0603020202020204" pitchFamily="34" charset="0"/>
              </a:rPr>
              <a:t>mit ein.</a:t>
            </a:r>
          </a:p>
          <a:p>
            <a:r>
              <a:rPr lang="de-DE" sz="1400" dirty="0">
                <a:latin typeface="Myriad Pro Cond" panose="020B0506030403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09392771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>
            <a:extLst>
              <a:ext uri="{FF2B5EF4-FFF2-40B4-BE49-F238E27FC236}">
                <a16:creationId xmlns:a16="http://schemas.microsoft.com/office/drawing/2014/main" id="{ACBE1851-2230-47A9-B000-CE9046EA61B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rgbClr val="4236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23B93832-6514-44F4-849B-5EE2C8A2337D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6679" y="3928939"/>
            <a:ext cx="393192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636" name="Rectangle 4">
            <a:extLst>
              <a:ext uri="{FF2B5EF4-FFF2-40B4-BE49-F238E27FC236}">
                <a16:creationId xmlns:a16="http://schemas.microsoft.com/office/drawing/2014/main" id="{18F6D335-6CC6-407E-8877-02DF8E912C2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29946" y="3202609"/>
            <a:ext cx="4208656" cy="726330"/>
          </a:xfrm>
        </p:spPr>
        <p:txBody>
          <a:bodyPr anchor="b">
            <a:normAutofit/>
          </a:bodyPr>
          <a:lstStyle/>
          <a:p>
            <a:pPr algn="r" eaLnBrk="1" hangingPunct="1"/>
            <a:r>
              <a:rPr lang="de-DE" altLang="de-DE" sz="3800" dirty="0">
                <a:solidFill>
                  <a:srgbClr val="FFFFFF"/>
                </a:solidFill>
                <a:latin typeface="Trebuchet MS" panose="020B0603020202020204" pitchFamily="34" charset="0"/>
              </a:rPr>
              <a:t>Das WIR gewinnt!</a:t>
            </a:r>
          </a:p>
        </p:txBody>
      </p:sp>
      <p:sp>
        <p:nvSpPr>
          <p:cNvPr id="69637" name="Rectangle 5">
            <a:extLst>
              <a:ext uri="{FF2B5EF4-FFF2-40B4-BE49-F238E27FC236}">
                <a16:creationId xmlns:a16="http://schemas.microsoft.com/office/drawing/2014/main" id="{A66FD0D2-6722-4C25-9621-DFA9EA5A244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50633" y="4020989"/>
            <a:ext cx="4204012" cy="1891341"/>
          </a:xfrm>
        </p:spPr>
        <p:txBody>
          <a:bodyPr anchor="t">
            <a:normAutofit lnSpcReduction="10000"/>
          </a:bodyPr>
          <a:lstStyle/>
          <a:p>
            <a:pPr algn="r" eaLnBrk="1" hangingPunct="1"/>
            <a:endParaRPr lang="de-DE" altLang="de-DE" sz="1800" dirty="0">
              <a:solidFill>
                <a:srgbClr val="FFFFFF"/>
              </a:solidFill>
              <a:latin typeface="Myriad Pro" panose="020B0503030403020204"/>
            </a:endParaRPr>
          </a:p>
          <a:p>
            <a:pPr algn="r" eaLnBrk="1" hangingPunct="1"/>
            <a:r>
              <a:rPr lang="de-DE" altLang="de-DE" sz="1800" dirty="0">
                <a:solidFill>
                  <a:srgbClr val="FFFFFF"/>
                </a:solidFill>
                <a:latin typeface="Myriad Pro" panose="020B0503030403020204"/>
              </a:rPr>
              <a:t>   </a:t>
            </a:r>
          </a:p>
          <a:p>
            <a:pPr algn="r" eaLnBrk="1" hangingPunct="1"/>
            <a:r>
              <a:rPr lang="de-DE" altLang="de-DE" sz="1800" dirty="0">
                <a:solidFill>
                  <a:srgbClr val="FFFFFF"/>
                </a:solidFill>
                <a:latin typeface="Trebuchet MS" panose="020B0603020202020204" pitchFamily="34" charset="0"/>
                <a:cs typeface="Mongolian Baiti" panose="03000500000000000000" pitchFamily="66" charset="0"/>
              </a:rPr>
              <a:t>Auch in diesem Bereich können Sie Ihrem Kind schon jetzt helfen</a:t>
            </a:r>
            <a:r>
              <a:rPr lang="de-DE" altLang="de-DE" sz="1800" dirty="0" smtClean="0">
                <a:solidFill>
                  <a:srgbClr val="FFFFFF"/>
                </a:solidFill>
                <a:latin typeface="Trebuchet MS" panose="020B0603020202020204" pitchFamily="34" charset="0"/>
                <a:cs typeface="Mongolian Baiti" panose="03000500000000000000" pitchFamily="66" charset="0"/>
              </a:rPr>
              <a:t>,</a:t>
            </a:r>
          </a:p>
          <a:p>
            <a:pPr algn="r" eaLnBrk="1" hangingPunct="1"/>
            <a:r>
              <a:rPr lang="de-DE" altLang="de-DE" sz="1800" dirty="0" smtClean="0">
                <a:solidFill>
                  <a:srgbClr val="FFFFFF"/>
                </a:solidFill>
                <a:latin typeface="Trebuchet MS" panose="020B0603020202020204" pitchFamily="34" charset="0"/>
                <a:cs typeface="Mongolian Baiti" panose="03000500000000000000" pitchFamily="66" charset="0"/>
              </a:rPr>
              <a:t> </a:t>
            </a:r>
            <a:r>
              <a:rPr lang="de-DE" altLang="de-DE" sz="1800" dirty="0">
                <a:solidFill>
                  <a:srgbClr val="FFFFFF"/>
                </a:solidFill>
                <a:latin typeface="Trebuchet MS" panose="020B0603020202020204" pitchFamily="34" charset="0"/>
                <a:cs typeface="Mongolian Baiti" panose="03000500000000000000" pitchFamily="66" charset="0"/>
              </a:rPr>
              <a:t>im September gut in der Klasse und Schule anzukommen: </a:t>
            </a:r>
          </a:p>
        </p:txBody>
      </p:sp>
      <p:sp>
        <p:nvSpPr>
          <p:cNvPr id="5" name="Rechteck 4"/>
          <p:cNvSpPr/>
          <p:nvPr/>
        </p:nvSpPr>
        <p:spPr>
          <a:xfrm>
            <a:off x="5727071" y="2582281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428625" indent="-428625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rgbClr val="FFFFFF"/>
                </a:solidFill>
                <a:latin typeface="Myriad Pro Cond" panose="020B0506030403020204" pitchFamily="34" charset="0"/>
                <a:ea typeface="+mj-ea"/>
                <a:cs typeface="+mj-cs"/>
              </a:rPr>
              <a:t>Unterrichtsbeginn: 	8 Uhr</a:t>
            </a:r>
          </a:p>
          <a:p>
            <a:pPr marL="428625" indent="-428625">
              <a:buFont typeface="Arial" panose="020B0604020202020204" pitchFamily="34" charset="0"/>
              <a:buChar char="•"/>
            </a:pPr>
            <a:r>
              <a:rPr lang="de-DE" sz="1400" dirty="0">
                <a:solidFill>
                  <a:srgbClr val="FFFFFF"/>
                </a:solidFill>
                <a:latin typeface="Myriad Pro Cond" panose="020B0506030403020204" pitchFamily="34" charset="0"/>
                <a:ea typeface="+mj-ea"/>
                <a:cs typeface="+mj-cs"/>
              </a:rPr>
              <a:t>Grundlegender Unterricht, weitere Fächer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5902859" y="1002006"/>
            <a:ext cx="592021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dirty="0">
                <a:latin typeface="Trebuchet MS" panose="020B0603020202020204" pitchFamily="34" charset="0"/>
              </a:rPr>
              <a:t>Wir schätzen das Individuum,  aber wir sehen uns als </a:t>
            </a:r>
            <a:r>
              <a:rPr lang="de-DE" dirty="0">
                <a:solidFill>
                  <a:schemeClr val="accent1">
                    <a:lumMod val="75000"/>
                  </a:schemeClr>
                </a:solidFill>
                <a:latin typeface="Trebuchet MS" panose="020B0603020202020204" pitchFamily="34" charset="0"/>
              </a:rPr>
              <a:t>Gemeinschaft</a:t>
            </a:r>
            <a:r>
              <a:rPr lang="de-DE" dirty="0">
                <a:latin typeface="Trebuchet MS" panose="020B0603020202020204" pitchFamily="34" charset="0"/>
              </a:rPr>
              <a:t> vieler Individuen.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latin typeface="Trebuchet MS" panose="020B0603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dirty="0">
                <a:latin typeface="Trebuchet MS" panose="020B0603020202020204" pitchFamily="34" charset="0"/>
              </a:rPr>
              <a:t>Anstatt Ellenbogen gegen andere einzusetzen, finden wir es besser anderen </a:t>
            </a:r>
            <a:r>
              <a:rPr lang="de-DE" dirty="0">
                <a:solidFill>
                  <a:schemeClr val="accent1">
                    <a:lumMod val="75000"/>
                  </a:schemeClr>
                </a:solidFill>
                <a:latin typeface="Trebuchet MS" panose="020B0603020202020204" pitchFamily="34" charset="0"/>
              </a:rPr>
              <a:t>Türen auf</a:t>
            </a:r>
            <a:r>
              <a:rPr lang="de-DE" dirty="0">
                <a:latin typeface="Trebuchet MS" panose="020B0603020202020204" pitchFamily="34" charset="0"/>
              </a:rPr>
              <a:t>zu</a:t>
            </a:r>
            <a:r>
              <a:rPr lang="de-DE" dirty="0">
                <a:solidFill>
                  <a:schemeClr val="accent1">
                    <a:lumMod val="75000"/>
                  </a:schemeClr>
                </a:solidFill>
                <a:latin typeface="Trebuchet MS" panose="020B0603020202020204" pitchFamily="34" charset="0"/>
              </a:rPr>
              <a:t>halten</a:t>
            </a:r>
            <a:r>
              <a:rPr lang="de-DE" dirty="0">
                <a:latin typeface="Trebuchet MS" panose="020B0603020202020204" pitchFamily="34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DE" dirty="0">
              <a:latin typeface="Trebuchet MS" panose="020B0603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accent1">
                    <a:lumMod val="75000"/>
                  </a:schemeClr>
                </a:solidFill>
                <a:latin typeface="Trebuchet MS" panose="020B0603020202020204" pitchFamily="34" charset="0"/>
              </a:rPr>
              <a:t>Höflichkeit</a:t>
            </a:r>
            <a:r>
              <a:rPr lang="de-DE" dirty="0">
                <a:latin typeface="Trebuchet MS" panose="020B0603020202020204" pitchFamily="34" charset="0"/>
              </a:rPr>
              <a:t> finden wir nicht altmodisch, sondern angenehm und hilfreich.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DE" dirty="0">
              <a:latin typeface="Trebuchet MS" panose="020B0603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accent1">
                    <a:lumMod val="75000"/>
                  </a:schemeClr>
                </a:solidFill>
                <a:latin typeface="Trebuchet MS" panose="020B0603020202020204" pitchFamily="34" charset="0"/>
              </a:rPr>
              <a:t>Rücksichtnahme</a:t>
            </a:r>
            <a:r>
              <a:rPr lang="de-DE" dirty="0">
                <a:latin typeface="Trebuchet MS" panose="020B0603020202020204" pitchFamily="34" charset="0"/>
              </a:rPr>
              <a:t> sehen wir als keine Zumutung, sondern als Notwendigkeit an.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DE" dirty="0">
              <a:latin typeface="Trebuchet MS" panose="020B0603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DE" dirty="0"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latin typeface="Trebuchet MS" panose="020B0603020202020204" pitchFamily="34" charset="0"/>
            </a:endParaRPr>
          </a:p>
          <a:p>
            <a:pPr algn="ctr"/>
            <a:r>
              <a:rPr lang="de-DE" dirty="0">
                <a:latin typeface="Trebuchet MS" panose="020B0603020202020204" pitchFamily="34" charset="0"/>
              </a:rPr>
              <a:t>In unserer Gemeinschaft ist </a:t>
            </a:r>
            <a:r>
              <a:rPr lang="de-DE" dirty="0">
                <a:solidFill>
                  <a:schemeClr val="accent1">
                    <a:lumMod val="75000"/>
                  </a:schemeClr>
                </a:solidFill>
                <a:latin typeface="Trebuchet MS" panose="020B0603020202020204" pitchFamily="34" charset="0"/>
              </a:rPr>
              <a:t>jeder</a:t>
            </a:r>
            <a:r>
              <a:rPr lang="de-DE" dirty="0">
                <a:latin typeface="Trebuchet MS" panose="020B0603020202020204" pitchFamily="34" charset="0"/>
              </a:rPr>
              <a:t> wichtig!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DE" dirty="0">
              <a:latin typeface="Trebuchet MS" panose="020B0603020202020204" pitchFamily="34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5216" y="5146765"/>
            <a:ext cx="1459709" cy="1459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31089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www.german-architects.com/images/Projects/55/90/66/e6445c432e6349fd8c133684a4a3ba8a/e6445c432e6349fd8c133684a4a3ba8a.8945f03a.jpg">
            <a:extLst>
              <a:ext uri="{FF2B5EF4-FFF2-40B4-BE49-F238E27FC236}">
                <a16:creationId xmlns:a16="http://schemas.microsoft.com/office/drawing/2014/main" id="{48FD5B52-4EC2-400D-9C0E-B7FFEC3168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5122" y="-91902"/>
            <a:ext cx="13075915" cy="7355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6F6CAAF-AEB6-498A-9422-BFBC042C4F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89845"/>
            <a:ext cx="9144000" cy="2387600"/>
          </a:xfrm>
        </p:spPr>
        <p:txBody>
          <a:bodyPr>
            <a:noAutofit/>
          </a:bodyPr>
          <a:lstStyle/>
          <a:p>
            <a:pPr algn="l"/>
            <a:r>
              <a:rPr lang="de-DE" dirty="0">
                <a:solidFill>
                  <a:schemeClr val="bg1"/>
                </a:solidFill>
                <a:latin typeface="Trebuchet MS" panose="020B0603020202020204" pitchFamily="34" charset="0"/>
              </a:rPr>
              <a:t>Genießen und nutzen Sie die Zeit bis zum Schulbeginn!</a:t>
            </a:r>
          </a:p>
        </p:txBody>
      </p:sp>
    </p:spTree>
    <p:extLst>
      <p:ext uri="{BB962C8B-B14F-4D97-AF65-F5344CB8AC3E}">
        <p14:creationId xmlns:p14="http://schemas.microsoft.com/office/powerpoint/2010/main" val="167178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3032</Words>
  <Application>Microsoft Office PowerPoint</Application>
  <PresentationFormat>Breitbild</PresentationFormat>
  <Paragraphs>366</Paragraphs>
  <Slides>24</Slides>
  <Notes>14</Notes>
  <HiddenSlides>0</HiddenSlides>
  <MMClips>8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24</vt:i4>
      </vt:variant>
    </vt:vector>
  </HeadingPairs>
  <TitlesOfParts>
    <vt:vector size="34" baseType="lpstr">
      <vt:lpstr>Arial</vt:lpstr>
      <vt:lpstr>Calibri</vt:lpstr>
      <vt:lpstr>Calibri Light</vt:lpstr>
      <vt:lpstr>Mongolian Baiti</vt:lpstr>
      <vt:lpstr>Myriad Pro</vt:lpstr>
      <vt:lpstr>Myriad Pro Cond</vt:lpstr>
      <vt:lpstr>Times New Roman</vt:lpstr>
      <vt:lpstr>Trebuchet MS</vt:lpstr>
      <vt:lpstr>Wingdings</vt:lpstr>
      <vt:lpstr>Office</vt:lpstr>
      <vt:lpstr>SCHULSTART auf ins Abenteuer  Schule</vt:lpstr>
      <vt:lpstr>Die Schulleitung  der Grundschule  Feldkirchen  heißt Sie herzlich Willkommen!</vt:lpstr>
      <vt:lpstr>Unsere Ziele in der Einschulungsphase </vt:lpstr>
      <vt:lpstr>Wer sind wir? Schuljahr 2022/23</vt:lpstr>
      <vt:lpstr>Wer unterstützt uns? Schuljahr 2022/23</vt:lpstr>
      <vt:lpstr>Wie kommt mein Kind sicher zur Schule?</vt:lpstr>
      <vt:lpstr>Wer beginnt mit  der Schule?</vt:lpstr>
      <vt:lpstr>Unsere  Schuleinschreibung</vt:lpstr>
      <vt:lpstr>Falls noch  Unklarheiten  bestehen: </vt:lpstr>
      <vt:lpstr>Unterricht in der 1. Klasse:</vt:lpstr>
      <vt:lpstr>Unterricht in der 1. Klasse:</vt:lpstr>
      <vt:lpstr>Ist mein Kind gut vorbereitet?</vt:lpstr>
      <vt:lpstr>Wann ist mein Kind schulfähig?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…und wir als Eltern?</vt:lpstr>
      <vt:lpstr>Unser Leitbild:</vt:lpstr>
      <vt:lpstr>Das WIR gewinnt!</vt:lpstr>
      <vt:lpstr>Genießen und nutzen Sie die Zeit bis zum Schulbeginn!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SCHULSTART auf ins Abenteuer Schule</dc:title>
  <dc:creator>Björn Kremser</dc:creator>
  <cp:lastModifiedBy>Barbara Kastenmüller</cp:lastModifiedBy>
  <cp:revision>101</cp:revision>
  <dcterms:created xsi:type="dcterms:W3CDTF">2018-02-26T17:33:32Z</dcterms:created>
  <dcterms:modified xsi:type="dcterms:W3CDTF">2022-02-24T14:44:13Z</dcterms:modified>
</cp:coreProperties>
</file>